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9" r:id="rId3"/>
    <p:sldId id="290" r:id="rId4"/>
    <p:sldId id="291" r:id="rId5"/>
    <p:sldId id="292" r:id="rId6"/>
    <p:sldId id="293" r:id="rId7"/>
    <p:sldId id="303" r:id="rId8"/>
    <p:sldId id="294" r:id="rId9"/>
    <p:sldId id="304" r:id="rId10"/>
    <p:sldId id="295" r:id="rId11"/>
    <p:sldId id="305" r:id="rId12"/>
    <p:sldId id="296" r:id="rId13"/>
    <p:sldId id="297" r:id="rId14"/>
    <p:sldId id="298" r:id="rId15"/>
    <p:sldId id="299" r:id="rId16"/>
    <p:sldId id="300" r:id="rId17"/>
    <p:sldId id="301" r:id="rId18"/>
    <p:sldId id="302" r:id="rId19"/>
    <p:sldId id="283" r:id="rId20"/>
    <p:sldId id="284" r:id="rId21"/>
    <p:sldId id="285"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8363D-5B56-1447-84AF-F8E3A061E726}" v="26" dt="2024-01-22T20:52: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9"/>
    <p:restoredTop sz="80816"/>
  </p:normalViewPr>
  <p:slideViewPr>
    <p:cSldViewPr snapToGrid="0">
      <p:cViewPr varScale="1">
        <p:scale>
          <a:sx n="64" d="100"/>
          <a:sy n="64" d="100"/>
        </p:scale>
        <p:origin x="184" y="904"/>
      </p:cViewPr>
      <p:guideLst/>
    </p:cSldViewPr>
  </p:slideViewPr>
  <p:outlineViewPr>
    <p:cViewPr>
      <p:scale>
        <a:sx n="33" d="100"/>
        <a:sy n="33" d="100"/>
      </p:scale>
      <p:origin x="0" y="-5676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79" d="100"/>
          <a:sy n="79" d="100"/>
        </p:scale>
        <p:origin x="267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airston" userId="6ef8d197fe1807a5" providerId="LiveId" clId="{26BD8350-79F6-4A4E-A803-D800EFF0DD3F}"/>
    <pc:docChg chg="undo custSel modSld">
      <pc:chgData name="Bill Hairston" userId="6ef8d197fe1807a5" providerId="LiveId" clId="{26BD8350-79F6-4A4E-A803-D800EFF0DD3F}" dt="2023-12-21T22:43:06.894" v="30" actId="14100"/>
      <pc:docMkLst>
        <pc:docMk/>
      </pc:docMkLst>
      <pc:sldChg chg="addSp delSp modSp mod">
        <pc:chgData name="Bill Hairston" userId="6ef8d197fe1807a5" providerId="LiveId" clId="{26BD8350-79F6-4A4E-A803-D800EFF0DD3F}" dt="2023-12-21T22:35:29.478" v="2" actId="478"/>
        <pc:sldMkLst>
          <pc:docMk/>
          <pc:sldMk cId="1141215216" sldId="296"/>
        </pc:sldMkLst>
        <pc:spChg chg="del">
          <ac:chgData name="Bill Hairston" userId="6ef8d197fe1807a5" providerId="LiveId" clId="{26BD8350-79F6-4A4E-A803-D800EFF0DD3F}" dt="2023-12-21T22:35:09.476" v="0" actId="478"/>
          <ac:spMkLst>
            <pc:docMk/>
            <pc:sldMk cId="1141215216" sldId="296"/>
            <ac:spMk id="3" creationId="{9029A0E1-B770-9A0D-30CC-EBFAE31AB110}"/>
          </ac:spMkLst>
        </pc:spChg>
        <pc:spChg chg="add del mod">
          <ac:chgData name="Bill Hairston" userId="6ef8d197fe1807a5" providerId="LiveId" clId="{26BD8350-79F6-4A4E-A803-D800EFF0DD3F}" dt="2023-12-21T22:35:29.478" v="2" actId="478"/>
          <ac:spMkLst>
            <pc:docMk/>
            <pc:sldMk cId="1141215216" sldId="296"/>
            <ac:spMk id="6" creationId="{9604C294-5DDB-07E7-C059-059A1662FAF9}"/>
          </ac:spMkLst>
        </pc:spChg>
      </pc:sldChg>
      <pc:sldChg chg="addSp delSp modSp mod">
        <pc:chgData name="Bill Hairston" userId="6ef8d197fe1807a5" providerId="LiveId" clId="{26BD8350-79F6-4A4E-A803-D800EFF0DD3F}" dt="2023-12-21T22:43:06.894" v="30" actId="14100"/>
        <pc:sldMkLst>
          <pc:docMk/>
          <pc:sldMk cId="4265097160" sldId="302"/>
        </pc:sldMkLst>
        <pc:spChg chg="mod ord">
          <ac:chgData name="Bill Hairston" userId="6ef8d197fe1807a5" providerId="LiveId" clId="{26BD8350-79F6-4A4E-A803-D800EFF0DD3F}" dt="2023-12-21T22:42:33.287" v="28" actId="14100"/>
          <ac:spMkLst>
            <pc:docMk/>
            <pc:sldMk cId="4265097160" sldId="302"/>
            <ac:spMk id="2" creationId="{B656DFF3-5E6E-ED16-5CC3-5EB56096AC0D}"/>
          </ac:spMkLst>
        </pc:spChg>
        <pc:spChg chg="mod">
          <ac:chgData name="Bill Hairston" userId="6ef8d197fe1807a5" providerId="LiveId" clId="{26BD8350-79F6-4A4E-A803-D800EFF0DD3F}" dt="2023-12-21T22:43:06.894" v="30" actId="14100"/>
          <ac:spMkLst>
            <pc:docMk/>
            <pc:sldMk cId="4265097160" sldId="302"/>
            <ac:spMk id="3" creationId="{9029A0E1-B770-9A0D-30CC-EBFAE31AB110}"/>
          </ac:spMkLst>
        </pc:spChg>
        <pc:spChg chg="del">
          <ac:chgData name="Bill Hairston" userId="6ef8d197fe1807a5" providerId="LiveId" clId="{26BD8350-79F6-4A4E-A803-D800EFF0DD3F}" dt="2023-12-21T22:41:52.038" v="21" actId="26606"/>
          <ac:spMkLst>
            <pc:docMk/>
            <pc:sldMk cId="4265097160" sldId="302"/>
            <ac:spMk id="9" creationId="{F13C74B1-5B17-4795-BED0-7140497B445A}"/>
          </ac:spMkLst>
        </pc:spChg>
        <pc:spChg chg="del">
          <ac:chgData name="Bill Hairston" userId="6ef8d197fe1807a5" providerId="LiveId" clId="{26BD8350-79F6-4A4E-A803-D800EFF0DD3F}" dt="2023-12-21T22:41:52.038" v="21" actId="26606"/>
          <ac:spMkLst>
            <pc:docMk/>
            <pc:sldMk cId="4265097160" sldId="302"/>
            <ac:spMk id="11" creationId="{D4974D33-8DC5-464E-8C6D-BE58F0669C17}"/>
          </ac:spMkLst>
        </pc:spChg>
        <pc:spChg chg="add">
          <ac:chgData name="Bill Hairston" userId="6ef8d197fe1807a5" providerId="LiveId" clId="{26BD8350-79F6-4A4E-A803-D800EFF0DD3F}" dt="2023-12-21T22:41:52.038" v="21" actId="26606"/>
          <ac:spMkLst>
            <pc:docMk/>
            <pc:sldMk cId="4265097160" sldId="302"/>
            <ac:spMk id="16" creationId="{79BB35BC-D5C2-4C8B-A22A-A71E6191913B}"/>
          </ac:spMkLst>
        </pc:spChg>
        <pc:picChg chg="del mod">
          <ac:chgData name="Bill Hairston" userId="6ef8d197fe1807a5" providerId="LiveId" clId="{26BD8350-79F6-4A4E-A803-D800EFF0DD3F}" dt="2023-12-21T22:40:03.308" v="16" actId="478"/>
          <ac:picMkLst>
            <pc:docMk/>
            <pc:sldMk cId="4265097160" sldId="302"/>
            <ac:picMk id="4" creationId="{98211B9C-4064-CFCA-3A79-148F0DF76AFF}"/>
          </ac:picMkLst>
        </pc:picChg>
        <pc:picChg chg="del mod">
          <ac:chgData name="Bill Hairston" userId="6ef8d197fe1807a5" providerId="LiveId" clId="{26BD8350-79F6-4A4E-A803-D800EFF0DD3F}" dt="2023-12-21T22:38:14.543" v="9" actId="478"/>
          <ac:picMkLst>
            <pc:docMk/>
            <pc:sldMk cId="4265097160" sldId="302"/>
            <ac:picMk id="5" creationId="{BAB994CE-A302-A50A-87FB-CA5F80158B95}"/>
          </ac:picMkLst>
        </pc:picChg>
        <pc:picChg chg="del">
          <ac:chgData name="Bill Hairston" userId="6ef8d197fe1807a5" providerId="LiveId" clId="{26BD8350-79F6-4A4E-A803-D800EFF0DD3F}" dt="2023-12-21T22:36:32.989" v="6" actId="478"/>
          <ac:picMkLst>
            <pc:docMk/>
            <pc:sldMk cId="4265097160" sldId="302"/>
            <ac:picMk id="6" creationId="{662A059D-F8FC-E2A5-344B-D051E9FCF0F0}"/>
          </ac:picMkLst>
        </pc:picChg>
        <pc:picChg chg="add mod">
          <ac:chgData name="Bill Hairston" userId="6ef8d197fe1807a5" providerId="LiveId" clId="{26BD8350-79F6-4A4E-A803-D800EFF0DD3F}" dt="2023-12-21T22:41:52.038" v="21" actId="26606"/>
          <ac:picMkLst>
            <pc:docMk/>
            <pc:sldMk cId="4265097160" sldId="302"/>
            <ac:picMk id="7" creationId="{5955585D-97DE-5222-B98C-BFFFF4E80F29}"/>
          </ac:picMkLst>
        </pc:picChg>
        <pc:picChg chg="del mod">
          <ac:chgData name="Bill Hairston" userId="6ef8d197fe1807a5" providerId="LiveId" clId="{26BD8350-79F6-4A4E-A803-D800EFF0DD3F}" dt="2023-12-21T22:36:14.261" v="4" actId="478"/>
          <ac:picMkLst>
            <pc:docMk/>
            <pc:sldMk cId="4265097160" sldId="302"/>
            <ac:picMk id="12" creationId="{39B16A3A-BEAF-B39E-1C9F-3ED677C17051}"/>
          </ac:picMkLst>
        </pc:picChg>
      </pc:sldChg>
    </pc:docChg>
  </pc:docChgLst>
  <pc:docChgLst>
    <pc:chgData name="Bill Hairston" userId="6ef8d197fe1807a5" providerId="LiveId" clId="{4778363D-5B56-1447-84AF-F8E3A061E726}"/>
    <pc:docChg chg="undo custSel modSld">
      <pc:chgData name="Bill Hairston" userId="6ef8d197fe1807a5" providerId="LiveId" clId="{4778363D-5B56-1447-84AF-F8E3A061E726}" dt="2024-02-02T23:30:34.427" v="696" actId="6549"/>
      <pc:docMkLst>
        <pc:docMk/>
      </pc:docMkLst>
      <pc:sldChg chg="addSp modSp mod">
        <pc:chgData name="Bill Hairston" userId="6ef8d197fe1807a5" providerId="LiveId" clId="{4778363D-5B56-1447-84AF-F8E3A061E726}" dt="2023-12-27T15:04:37.389" v="598" actId="1076"/>
        <pc:sldMkLst>
          <pc:docMk/>
          <pc:sldMk cId="2781129861" sldId="256"/>
        </pc:sldMkLst>
        <pc:spChg chg="mod">
          <ac:chgData name="Bill Hairston" userId="6ef8d197fe1807a5" providerId="LiveId" clId="{4778363D-5B56-1447-84AF-F8E3A061E726}" dt="2023-12-26T23:57:41.371" v="5" actId="1076"/>
          <ac:spMkLst>
            <pc:docMk/>
            <pc:sldMk cId="2781129861" sldId="256"/>
            <ac:spMk id="2" creationId="{B90D5ED3-E336-B487-9170-59906224B24C}"/>
          </ac:spMkLst>
        </pc:spChg>
        <pc:spChg chg="add mod">
          <ac:chgData name="Bill Hairston" userId="6ef8d197fe1807a5" providerId="LiveId" clId="{4778363D-5B56-1447-84AF-F8E3A061E726}" dt="2023-12-27T15:04:37.389" v="598" actId="1076"/>
          <ac:spMkLst>
            <pc:docMk/>
            <pc:sldMk cId="2781129861" sldId="256"/>
            <ac:spMk id="4" creationId="{49214C25-9A51-B606-2A76-D6D75EF4E953}"/>
          </ac:spMkLst>
        </pc:spChg>
      </pc:sldChg>
      <pc:sldChg chg="addSp modSp mod">
        <pc:chgData name="Bill Hairston" userId="6ef8d197fe1807a5" providerId="LiveId" clId="{4778363D-5B56-1447-84AF-F8E3A061E726}" dt="2024-01-22T20:54:08.869" v="649" actId="1076"/>
        <pc:sldMkLst>
          <pc:docMk/>
          <pc:sldMk cId="3014424826" sldId="269"/>
        </pc:sldMkLst>
        <pc:spChg chg="add mod">
          <ac:chgData name="Bill Hairston" userId="6ef8d197fe1807a5" providerId="LiveId" clId="{4778363D-5B56-1447-84AF-F8E3A061E726}" dt="2023-12-27T15:07:06.397" v="633" actId="1076"/>
          <ac:spMkLst>
            <pc:docMk/>
            <pc:sldMk cId="3014424826" sldId="269"/>
            <ac:spMk id="5" creationId="{44646DB1-1748-436D-2D2C-2EC7E370856D}"/>
          </ac:spMkLst>
        </pc:spChg>
        <pc:picChg chg="mod">
          <ac:chgData name="Bill Hairston" userId="6ef8d197fe1807a5" providerId="LiveId" clId="{4778363D-5B56-1447-84AF-F8E3A061E726}" dt="2024-01-22T20:54:00.586" v="647" actId="1076"/>
          <ac:picMkLst>
            <pc:docMk/>
            <pc:sldMk cId="3014424826" sldId="269"/>
            <ac:picMk id="3" creationId="{499F1409-E166-60A8-8568-1E653F22C772}"/>
          </ac:picMkLst>
        </pc:picChg>
        <pc:picChg chg="add mod">
          <ac:chgData name="Bill Hairston" userId="6ef8d197fe1807a5" providerId="LiveId" clId="{4778363D-5B56-1447-84AF-F8E3A061E726}" dt="2024-01-22T20:54:08.869" v="649" actId="1076"/>
          <ac:picMkLst>
            <pc:docMk/>
            <pc:sldMk cId="3014424826" sldId="269"/>
            <ac:picMk id="7" creationId="{ADC3B9C5-19FF-D673-158D-4FD53AC9C165}"/>
          </ac:picMkLst>
        </pc:picChg>
      </pc:sldChg>
      <pc:sldChg chg="addSp modSp mod modShow">
        <pc:chgData name="Bill Hairston" userId="6ef8d197fe1807a5" providerId="LiveId" clId="{4778363D-5B56-1447-84AF-F8E3A061E726}" dt="2023-12-27T15:06:55.116" v="629"/>
        <pc:sldMkLst>
          <pc:docMk/>
          <pc:sldMk cId="2546181949" sldId="283"/>
        </pc:sldMkLst>
        <pc:spChg chg="add mod">
          <ac:chgData name="Bill Hairston" userId="6ef8d197fe1807a5" providerId="LiveId" clId="{4778363D-5B56-1447-84AF-F8E3A061E726}" dt="2023-12-27T15:06:55.116" v="629"/>
          <ac:spMkLst>
            <pc:docMk/>
            <pc:sldMk cId="2546181949" sldId="283"/>
            <ac:spMk id="4" creationId="{FB989687-79EC-08AA-EF82-10FD3EBAC49D}"/>
          </ac:spMkLst>
        </pc:spChg>
      </pc:sldChg>
      <pc:sldChg chg="addSp modSp mod modShow">
        <pc:chgData name="Bill Hairston" userId="6ef8d197fe1807a5" providerId="LiveId" clId="{4778363D-5B56-1447-84AF-F8E3A061E726}" dt="2023-12-27T15:06:56.714" v="630"/>
        <pc:sldMkLst>
          <pc:docMk/>
          <pc:sldMk cId="2391078305" sldId="284"/>
        </pc:sldMkLst>
        <pc:spChg chg="add mod">
          <ac:chgData name="Bill Hairston" userId="6ef8d197fe1807a5" providerId="LiveId" clId="{4778363D-5B56-1447-84AF-F8E3A061E726}" dt="2023-12-27T15:06:56.714" v="630"/>
          <ac:spMkLst>
            <pc:docMk/>
            <pc:sldMk cId="2391078305" sldId="284"/>
            <ac:spMk id="4" creationId="{DE834905-3B8A-37C4-E18E-9F9951417886}"/>
          </ac:spMkLst>
        </pc:spChg>
      </pc:sldChg>
      <pc:sldChg chg="addSp modSp mod modShow">
        <pc:chgData name="Bill Hairston" userId="6ef8d197fe1807a5" providerId="LiveId" clId="{4778363D-5B56-1447-84AF-F8E3A061E726}" dt="2023-12-27T15:06:58.289" v="631"/>
        <pc:sldMkLst>
          <pc:docMk/>
          <pc:sldMk cId="1089095771" sldId="285"/>
        </pc:sldMkLst>
        <pc:spChg chg="add mod">
          <ac:chgData name="Bill Hairston" userId="6ef8d197fe1807a5" providerId="LiveId" clId="{4778363D-5B56-1447-84AF-F8E3A061E726}" dt="2023-12-27T15:06:58.289" v="631"/>
          <ac:spMkLst>
            <pc:docMk/>
            <pc:sldMk cId="1089095771" sldId="285"/>
            <ac:spMk id="4" creationId="{D39C32E2-3CCC-7801-9E45-5ACA4A5DE883}"/>
          </ac:spMkLst>
        </pc:spChg>
      </pc:sldChg>
      <pc:sldChg chg="addSp modSp mod">
        <pc:chgData name="Bill Hairston" userId="6ef8d197fe1807a5" providerId="LiveId" clId="{4778363D-5B56-1447-84AF-F8E3A061E726}" dt="2023-12-27T15:05:12.424" v="605" actId="1076"/>
        <pc:sldMkLst>
          <pc:docMk/>
          <pc:sldMk cId="2441820280" sldId="289"/>
        </pc:sldMkLst>
        <pc:spChg chg="mod">
          <ac:chgData name="Bill Hairston" userId="6ef8d197fe1807a5" providerId="LiveId" clId="{4778363D-5B56-1447-84AF-F8E3A061E726}" dt="2023-12-27T14:38:46.166" v="313" actId="6549"/>
          <ac:spMkLst>
            <pc:docMk/>
            <pc:sldMk cId="2441820280" sldId="289"/>
            <ac:spMk id="3" creationId="{9029A0E1-B770-9A0D-30CC-EBFAE31AB110}"/>
          </ac:spMkLst>
        </pc:spChg>
        <pc:spChg chg="add mod">
          <ac:chgData name="Bill Hairston" userId="6ef8d197fe1807a5" providerId="LiveId" clId="{4778363D-5B56-1447-84AF-F8E3A061E726}" dt="2023-12-27T15:05:12.424" v="605" actId="1076"/>
          <ac:spMkLst>
            <pc:docMk/>
            <pc:sldMk cId="2441820280" sldId="289"/>
            <ac:spMk id="4" creationId="{B9F5329A-584D-E6F9-B555-5749EEACAC59}"/>
          </ac:spMkLst>
        </pc:spChg>
        <pc:picChg chg="mod">
          <ac:chgData name="Bill Hairston" userId="6ef8d197fe1807a5" providerId="LiveId" clId="{4778363D-5B56-1447-84AF-F8E3A061E726}" dt="2023-12-27T15:04:52.438" v="601" actId="1076"/>
          <ac:picMkLst>
            <pc:docMk/>
            <pc:sldMk cId="2441820280" sldId="289"/>
            <ac:picMk id="11268" creationId="{130FF860-FFD6-058E-1393-76EBF9B90986}"/>
          </ac:picMkLst>
        </pc:picChg>
      </pc:sldChg>
      <pc:sldChg chg="addSp modSp mod modNotesTx">
        <pc:chgData name="Bill Hairston" userId="6ef8d197fe1807a5" providerId="LiveId" clId="{4778363D-5B56-1447-84AF-F8E3A061E726}" dt="2023-12-27T15:05:27.174" v="608" actId="1076"/>
        <pc:sldMkLst>
          <pc:docMk/>
          <pc:sldMk cId="1309306434" sldId="290"/>
        </pc:sldMkLst>
        <pc:spChg chg="mod">
          <ac:chgData name="Bill Hairston" userId="6ef8d197fe1807a5" providerId="LiveId" clId="{4778363D-5B56-1447-84AF-F8E3A061E726}" dt="2023-12-27T14:44:24.040" v="422" actId="14100"/>
          <ac:spMkLst>
            <pc:docMk/>
            <pc:sldMk cId="1309306434" sldId="290"/>
            <ac:spMk id="2" creationId="{B656DFF3-5E6E-ED16-5CC3-5EB56096AC0D}"/>
          </ac:spMkLst>
        </pc:spChg>
        <pc:spChg chg="mod">
          <ac:chgData name="Bill Hairston" userId="6ef8d197fe1807a5" providerId="LiveId" clId="{4778363D-5B56-1447-84AF-F8E3A061E726}" dt="2023-12-27T14:45:14.894" v="446" actId="20577"/>
          <ac:spMkLst>
            <pc:docMk/>
            <pc:sldMk cId="1309306434" sldId="290"/>
            <ac:spMk id="3" creationId="{9029A0E1-B770-9A0D-30CC-EBFAE31AB110}"/>
          </ac:spMkLst>
        </pc:spChg>
        <pc:spChg chg="add mod">
          <ac:chgData name="Bill Hairston" userId="6ef8d197fe1807a5" providerId="LiveId" clId="{4778363D-5B56-1447-84AF-F8E3A061E726}" dt="2023-12-27T15:05:27.174" v="608" actId="1076"/>
          <ac:spMkLst>
            <pc:docMk/>
            <pc:sldMk cId="1309306434" sldId="290"/>
            <ac:spMk id="4" creationId="{BD57718F-329C-9F1D-22E9-EE4EB127A696}"/>
          </ac:spMkLst>
        </pc:spChg>
      </pc:sldChg>
      <pc:sldChg chg="addSp modSp">
        <pc:chgData name="Bill Hairston" userId="6ef8d197fe1807a5" providerId="LiveId" clId="{4778363D-5B56-1447-84AF-F8E3A061E726}" dt="2023-12-27T15:05:37.932" v="609"/>
        <pc:sldMkLst>
          <pc:docMk/>
          <pc:sldMk cId="58581268" sldId="291"/>
        </pc:sldMkLst>
        <pc:spChg chg="add mod">
          <ac:chgData name="Bill Hairston" userId="6ef8d197fe1807a5" providerId="LiveId" clId="{4778363D-5B56-1447-84AF-F8E3A061E726}" dt="2023-12-27T15:05:37.932" v="609"/>
          <ac:spMkLst>
            <pc:docMk/>
            <pc:sldMk cId="58581268" sldId="291"/>
            <ac:spMk id="4" creationId="{B201D049-D96C-91F9-5F90-CD0C5D744D29}"/>
          </ac:spMkLst>
        </pc:spChg>
      </pc:sldChg>
      <pc:sldChg chg="addSp modSp mod">
        <pc:chgData name="Bill Hairston" userId="6ef8d197fe1807a5" providerId="LiveId" clId="{4778363D-5B56-1447-84AF-F8E3A061E726}" dt="2023-12-27T15:05:50.575" v="612" actId="1076"/>
        <pc:sldMkLst>
          <pc:docMk/>
          <pc:sldMk cId="918546066" sldId="292"/>
        </pc:sldMkLst>
        <pc:spChg chg="mod">
          <ac:chgData name="Bill Hairston" userId="6ef8d197fe1807a5" providerId="LiveId" clId="{4778363D-5B56-1447-84AF-F8E3A061E726}" dt="2023-12-27T14:46:19.946" v="447" actId="13926"/>
          <ac:spMkLst>
            <pc:docMk/>
            <pc:sldMk cId="918546066" sldId="292"/>
            <ac:spMk id="3" creationId="{9029A0E1-B770-9A0D-30CC-EBFAE31AB110}"/>
          </ac:spMkLst>
        </pc:spChg>
        <pc:spChg chg="add mod">
          <ac:chgData name="Bill Hairston" userId="6ef8d197fe1807a5" providerId="LiveId" clId="{4778363D-5B56-1447-84AF-F8E3A061E726}" dt="2023-12-27T15:05:50.575" v="612" actId="1076"/>
          <ac:spMkLst>
            <pc:docMk/>
            <pc:sldMk cId="918546066" sldId="292"/>
            <ac:spMk id="4" creationId="{A3E7AC04-01F2-77CC-26C7-F5534BB08D14}"/>
          </ac:spMkLst>
        </pc:spChg>
      </pc:sldChg>
      <pc:sldChg chg="addSp modSp mod">
        <pc:chgData name="Bill Hairston" userId="6ef8d197fe1807a5" providerId="LiveId" clId="{4778363D-5B56-1447-84AF-F8E3A061E726}" dt="2023-12-27T15:06:02.576" v="613"/>
        <pc:sldMkLst>
          <pc:docMk/>
          <pc:sldMk cId="1599794393" sldId="293"/>
        </pc:sldMkLst>
        <pc:spChg chg="mod">
          <ac:chgData name="Bill Hairston" userId="6ef8d197fe1807a5" providerId="LiveId" clId="{4778363D-5B56-1447-84AF-F8E3A061E726}" dt="2023-12-27T14:47:00.513" v="449" actId="13926"/>
          <ac:spMkLst>
            <pc:docMk/>
            <pc:sldMk cId="1599794393" sldId="293"/>
            <ac:spMk id="3" creationId="{9029A0E1-B770-9A0D-30CC-EBFAE31AB110}"/>
          </ac:spMkLst>
        </pc:spChg>
        <pc:spChg chg="add mod">
          <ac:chgData name="Bill Hairston" userId="6ef8d197fe1807a5" providerId="LiveId" clId="{4778363D-5B56-1447-84AF-F8E3A061E726}" dt="2023-12-27T15:06:02.576" v="613"/>
          <ac:spMkLst>
            <pc:docMk/>
            <pc:sldMk cId="1599794393" sldId="293"/>
            <ac:spMk id="4" creationId="{0C50C6BF-2034-A2AC-F0FA-4EBC49DB021D}"/>
          </ac:spMkLst>
        </pc:spChg>
      </pc:sldChg>
      <pc:sldChg chg="addSp modSp mod">
        <pc:chgData name="Bill Hairston" userId="6ef8d197fe1807a5" providerId="LiveId" clId="{4778363D-5B56-1447-84AF-F8E3A061E726}" dt="2023-12-27T15:06:21.527" v="617" actId="1076"/>
        <pc:sldMkLst>
          <pc:docMk/>
          <pc:sldMk cId="838768913" sldId="294"/>
        </pc:sldMkLst>
        <pc:spChg chg="mod">
          <ac:chgData name="Bill Hairston" userId="6ef8d197fe1807a5" providerId="LiveId" clId="{4778363D-5B56-1447-84AF-F8E3A061E726}" dt="2023-12-27T14:50:30.262" v="452" actId="13926"/>
          <ac:spMkLst>
            <pc:docMk/>
            <pc:sldMk cId="838768913" sldId="294"/>
            <ac:spMk id="4" creationId="{83531C9D-F862-25A5-80A5-748BE8506452}"/>
          </ac:spMkLst>
        </pc:spChg>
        <pc:spChg chg="add mod">
          <ac:chgData name="Bill Hairston" userId="6ef8d197fe1807a5" providerId="LiveId" clId="{4778363D-5B56-1447-84AF-F8E3A061E726}" dt="2023-12-27T15:06:21.527" v="617" actId="1076"/>
          <ac:spMkLst>
            <pc:docMk/>
            <pc:sldMk cId="838768913" sldId="294"/>
            <ac:spMk id="5" creationId="{CD1F82E7-630B-069E-5F3B-C69833E1E994}"/>
          </ac:spMkLst>
        </pc:spChg>
      </pc:sldChg>
      <pc:sldChg chg="addSp modSp mod">
        <pc:chgData name="Bill Hairston" userId="6ef8d197fe1807a5" providerId="LiveId" clId="{4778363D-5B56-1447-84AF-F8E3A061E726}" dt="2023-12-27T15:06:33.963" v="620" actId="14100"/>
        <pc:sldMkLst>
          <pc:docMk/>
          <pc:sldMk cId="4149734251" sldId="295"/>
        </pc:sldMkLst>
        <pc:spChg chg="add mod">
          <ac:chgData name="Bill Hairston" userId="6ef8d197fe1807a5" providerId="LiveId" clId="{4778363D-5B56-1447-84AF-F8E3A061E726}" dt="2023-12-27T15:06:33.963" v="620" actId="14100"/>
          <ac:spMkLst>
            <pc:docMk/>
            <pc:sldMk cId="4149734251" sldId="295"/>
            <ac:spMk id="4" creationId="{AEFF498F-A794-0578-BF61-2342F9800EDC}"/>
          </ac:spMkLst>
        </pc:spChg>
      </pc:sldChg>
      <pc:sldChg chg="addSp modSp mod">
        <pc:chgData name="Bill Hairston" userId="6ef8d197fe1807a5" providerId="LiveId" clId="{4778363D-5B56-1447-84AF-F8E3A061E726}" dt="2023-12-27T15:06:40.038" v="622"/>
        <pc:sldMkLst>
          <pc:docMk/>
          <pc:sldMk cId="1141215216" sldId="296"/>
        </pc:sldMkLst>
        <pc:spChg chg="add mod">
          <ac:chgData name="Bill Hairston" userId="6ef8d197fe1807a5" providerId="LiveId" clId="{4778363D-5B56-1447-84AF-F8E3A061E726}" dt="2023-12-27T15:06:40.038" v="622"/>
          <ac:spMkLst>
            <pc:docMk/>
            <pc:sldMk cId="1141215216" sldId="296"/>
            <ac:spMk id="3" creationId="{0C05468E-2CA2-1452-93B4-4E8159E7A783}"/>
          </ac:spMkLst>
        </pc:spChg>
        <pc:spChg chg="mod">
          <ac:chgData name="Bill Hairston" userId="6ef8d197fe1807a5" providerId="LiveId" clId="{4778363D-5B56-1447-84AF-F8E3A061E726}" dt="2023-12-27T15:01:55.883" v="581" actId="20577"/>
          <ac:spMkLst>
            <pc:docMk/>
            <pc:sldMk cId="1141215216" sldId="296"/>
            <ac:spMk id="4" creationId="{99483814-C628-8660-EDB6-621963D7B45A}"/>
          </ac:spMkLst>
        </pc:spChg>
      </pc:sldChg>
      <pc:sldChg chg="addSp modSp">
        <pc:chgData name="Bill Hairston" userId="6ef8d197fe1807a5" providerId="LiveId" clId="{4778363D-5B56-1447-84AF-F8E3A061E726}" dt="2023-12-27T15:06:44.436" v="623"/>
        <pc:sldMkLst>
          <pc:docMk/>
          <pc:sldMk cId="421458032" sldId="297"/>
        </pc:sldMkLst>
        <pc:spChg chg="add mod">
          <ac:chgData name="Bill Hairston" userId="6ef8d197fe1807a5" providerId="LiveId" clId="{4778363D-5B56-1447-84AF-F8E3A061E726}" dt="2023-12-27T15:06:44.436" v="623"/>
          <ac:spMkLst>
            <pc:docMk/>
            <pc:sldMk cId="421458032" sldId="297"/>
            <ac:spMk id="4" creationId="{DAA9C14F-2873-81A2-1AE8-A8C178B6705E}"/>
          </ac:spMkLst>
        </pc:spChg>
      </pc:sldChg>
      <pc:sldChg chg="addSp modSp mod modNotesTx">
        <pc:chgData name="Bill Hairston" userId="6ef8d197fe1807a5" providerId="LiveId" clId="{4778363D-5B56-1447-84AF-F8E3A061E726}" dt="2023-12-27T15:06:46.210" v="624"/>
        <pc:sldMkLst>
          <pc:docMk/>
          <pc:sldMk cId="1273160628" sldId="298"/>
        </pc:sldMkLst>
        <pc:spChg chg="mod">
          <ac:chgData name="Bill Hairston" userId="6ef8d197fe1807a5" providerId="LiveId" clId="{4778363D-5B56-1447-84AF-F8E3A061E726}" dt="2023-12-27T14:58:08.235" v="556" actId="1076"/>
          <ac:spMkLst>
            <pc:docMk/>
            <pc:sldMk cId="1273160628" sldId="298"/>
            <ac:spMk id="3" creationId="{9029A0E1-B770-9A0D-30CC-EBFAE31AB110}"/>
          </ac:spMkLst>
        </pc:spChg>
        <pc:spChg chg="add mod">
          <ac:chgData name="Bill Hairston" userId="6ef8d197fe1807a5" providerId="LiveId" clId="{4778363D-5B56-1447-84AF-F8E3A061E726}" dt="2023-12-27T15:06:46.210" v="624"/>
          <ac:spMkLst>
            <pc:docMk/>
            <pc:sldMk cId="1273160628" sldId="298"/>
            <ac:spMk id="4" creationId="{5E5AB5CE-2475-C525-35C3-DBBB22ADA2CD}"/>
          </ac:spMkLst>
        </pc:spChg>
      </pc:sldChg>
      <pc:sldChg chg="addSp modSp mod">
        <pc:chgData name="Bill Hairston" userId="6ef8d197fe1807a5" providerId="LiveId" clId="{4778363D-5B56-1447-84AF-F8E3A061E726}" dt="2023-12-27T15:06:47.859" v="625"/>
        <pc:sldMkLst>
          <pc:docMk/>
          <pc:sldMk cId="3432609993" sldId="299"/>
        </pc:sldMkLst>
        <pc:spChg chg="mod">
          <ac:chgData name="Bill Hairston" userId="6ef8d197fe1807a5" providerId="LiveId" clId="{4778363D-5B56-1447-84AF-F8E3A061E726}" dt="2023-12-27T14:58:37.235" v="558" actId="13926"/>
          <ac:spMkLst>
            <pc:docMk/>
            <pc:sldMk cId="3432609993" sldId="299"/>
            <ac:spMk id="3" creationId="{9029A0E1-B770-9A0D-30CC-EBFAE31AB110}"/>
          </ac:spMkLst>
        </pc:spChg>
        <pc:spChg chg="add mod">
          <ac:chgData name="Bill Hairston" userId="6ef8d197fe1807a5" providerId="LiveId" clId="{4778363D-5B56-1447-84AF-F8E3A061E726}" dt="2023-12-27T15:06:47.859" v="625"/>
          <ac:spMkLst>
            <pc:docMk/>
            <pc:sldMk cId="3432609993" sldId="299"/>
            <ac:spMk id="4" creationId="{60AC65D0-887D-3038-B92B-FBD14ECD9B1A}"/>
          </ac:spMkLst>
        </pc:spChg>
      </pc:sldChg>
      <pc:sldChg chg="addSp modSp modNotesTx">
        <pc:chgData name="Bill Hairston" userId="6ef8d197fe1807a5" providerId="LiveId" clId="{4778363D-5B56-1447-84AF-F8E3A061E726}" dt="2023-12-27T15:06:49.440" v="626"/>
        <pc:sldMkLst>
          <pc:docMk/>
          <pc:sldMk cId="3712762191" sldId="300"/>
        </pc:sldMkLst>
        <pc:spChg chg="add mod">
          <ac:chgData name="Bill Hairston" userId="6ef8d197fe1807a5" providerId="LiveId" clId="{4778363D-5B56-1447-84AF-F8E3A061E726}" dt="2023-12-27T15:06:49.440" v="626"/>
          <ac:spMkLst>
            <pc:docMk/>
            <pc:sldMk cId="3712762191" sldId="300"/>
            <ac:spMk id="4" creationId="{CED77683-D75A-41F5-EA87-140FEEC82CF0}"/>
          </ac:spMkLst>
        </pc:spChg>
      </pc:sldChg>
      <pc:sldChg chg="addSp modSp">
        <pc:chgData name="Bill Hairston" userId="6ef8d197fe1807a5" providerId="LiveId" clId="{4778363D-5B56-1447-84AF-F8E3A061E726}" dt="2023-12-27T15:06:51.046" v="627"/>
        <pc:sldMkLst>
          <pc:docMk/>
          <pc:sldMk cId="545972018" sldId="301"/>
        </pc:sldMkLst>
        <pc:spChg chg="add mod">
          <ac:chgData name="Bill Hairston" userId="6ef8d197fe1807a5" providerId="LiveId" clId="{4778363D-5B56-1447-84AF-F8E3A061E726}" dt="2023-12-27T15:06:51.046" v="627"/>
          <ac:spMkLst>
            <pc:docMk/>
            <pc:sldMk cId="545972018" sldId="301"/>
            <ac:spMk id="4" creationId="{4AE9B40F-15F5-DFB8-93F5-8E9B2B4FF37F}"/>
          </ac:spMkLst>
        </pc:spChg>
        <pc:picChg chg="mod">
          <ac:chgData name="Bill Hairston" userId="6ef8d197fe1807a5" providerId="LiveId" clId="{4778363D-5B56-1447-84AF-F8E3A061E726}" dt="2023-12-27T15:02:17.043" v="582" actId="1076"/>
          <ac:picMkLst>
            <pc:docMk/>
            <pc:sldMk cId="545972018" sldId="301"/>
            <ac:picMk id="10242" creationId="{41177F9C-7C1E-8EE0-D0B3-88282175D419}"/>
          </ac:picMkLst>
        </pc:picChg>
      </pc:sldChg>
      <pc:sldChg chg="addSp modSp mod">
        <pc:chgData name="Bill Hairston" userId="6ef8d197fe1807a5" providerId="LiveId" clId="{4778363D-5B56-1447-84AF-F8E3A061E726}" dt="2024-02-02T23:30:34.427" v="696" actId="6549"/>
        <pc:sldMkLst>
          <pc:docMk/>
          <pc:sldMk cId="4265097160" sldId="302"/>
        </pc:sldMkLst>
        <pc:spChg chg="mod">
          <ac:chgData name="Bill Hairston" userId="6ef8d197fe1807a5" providerId="LiveId" clId="{4778363D-5B56-1447-84AF-F8E3A061E726}" dt="2024-02-02T23:30:34.427" v="696" actId="6549"/>
          <ac:spMkLst>
            <pc:docMk/>
            <pc:sldMk cId="4265097160" sldId="302"/>
            <ac:spMk id="3" creationId="{9029A0E1-B770-9A0D-30CC-EBFAE31AB110}"/>
          </ac:spMkLst>
        </pc:spChg>
        <pc:spChg chg="add mod">
          <ac:chgData name="Bill Hairston" userId="6ef8d197fe1807a5" providerId="LiveId" clId="{4778363D-5B56-1447-84AF-F8E3A061E726}" dt="2023-12-27T15:06:52.592" v="628"/>
          <ac:spMkLst>
            <pc:docMk/>
            <pc:sldMk cId="4265097160" sldId="302"/>
            <ac:spMk id="4" creationId="{6F21DCA0-6552-D23E-0F10-FC9459DFB4BB}"/>
          </ac:spMkLst>
        </pc:spChg>
      </pc:sldChg>
      <pc:sldChg chg="addSp modSp">
        <pc:chgData name="Bill Hairston" userId="6ef8d197fe1807a5" providerId="LiveId" clId="{4778363D-5B56-1447-84AF-F8E3A061E726}" dt="2023-12-27T15:06:05.750" v="614"/>
        <pc:sldMkLst>
          <pc:docMk/>
          <pc:sldMk cId="1117869497" sldId="303"/>
        </pc:sldMkLst>
        <pc:spChg chg="add mod">
          <ac:chgData name="Bill Hairston" userId="6ef8d197fe1807a5" providerId="LiveId" clId="{4778363D-5B56-1447-84AF-F8E3A061E726}" dt="2023-12-27T15:06:05.750" v="614"/>
          <ac:spMkLst>
            <pc:docMk/>
            <pc:sldMk cId="1117869497" sldId="303"/>
            <ac:spMk id="4" creationId="{EFAB13D5-4663-EE3B-F329-06E3822D5977}"/>
          </ac:spMkLst>
        </pc:spChg>
      </pc:sldChg>
      <pc:sldChg chg="addSp modSp mod">
        <pc:chgData name="Bill Hairston" userId="6ef8d197fe1807a5" providerId="LiveId" clId="{4778363D-5B56-1447-84AF-F8E3A061E726}" dt="2023-12-27T15:06:24.749" v="618"/>
        <pc:sldMkLst>
          <pc:docMk/>
          <pc:sldMk cId="1724950373" sldId="304"/>
        </pc:sldMkLst>
        <pc:spChg chg="mod">
          <ac:chgData name="Bill Hairston" userId="6ef8d197fe1807a5" providerId="LiveId" clId="{4778363D-5B56-1447-84AF-F8E3A061E726}" dt="2023-12-27T14:51:11.557" v="457" actId="20577"/>
          <ac:spMkLst>
            <pc:docMk/>
            <pc:sldMk cId="1724950373" sldId="304"/>
            <ac:spMk id="3" creationId="{9029A0E1-B770-9A0D-30CC-EBFAE31AB110}"/>
          </ac:spMkLst>
        </pc:spChg>
        <pc:spChg chg="add mod">
          <ac:chgData name="Bill Hairston" userId="6ef8d197fe1807a5" providerId="LiveId" clId="{4778363D-5B56-1447-84AF-F8E3A061E726}" dt="2023-12-27T15:06:24.749" v="618"/>
          <ac:spMkLst>
            <pc:docMk/>
            <pc:sldMk cId="1724950373" sldId="304"/>
            <ac:spMk id="4" creationId="{72B53FA4-C7CF-4152-2185-DD212951FC55}"/>
          </ac:spMkLst>
        </pc:spChg>
      </pc:sldChg>
      <pc:sldChg chg="addSp modSp mod">
        <pc:chgData name="Bill Hairston" userId="6ef8d197fe1807a5" providerId="LiveId" clId="{4778363D-5B56-1447-84AF-F8E3A061E726}" dt="2023-12-27T15:06:37.767" v="621"/>
        <pc:sldMkLst>
          <pc:docMk/>
          <pc:sldMk cId="3947672152" sldId="305"/>
        </pc:sldMkLst>
        <pc:spChg chg="mod">
          <ac:chgData name="Bill Hairston" userId="6ef8d197fe1807a5" providerId="LiveId" clId="{4778363D-5B56-1447-84AF-F8E3A061E726}" dt="2023-12-27T14:52:37.707" v="475" actId="20577"/>
          <ac:spMkLst>
            <pc:docMk/>
            <pc:sldMk cId="3947672152" sldId="305"/>
            <ac:spMk id="3" creationId="{9029A0E1-B770-9A0D-30CC-EBFAE31AB110}"/>
          </ac:spMkLst>
        </pc:spChg>
        <pc:spChg chg="add mod">
          <ac:chgData name="Bill Hairston" userId="6ef8d197fe1807a5" providerId="LiveId" clId="{4778363D-5B56-1447-84AF-F8E3A061E726}" dt="2023-12-27T15:06:37.767" v="621"/>
          <ac:spMkLst>
            <pc:docMk/>
            <pc:sldMk cId="3947672152" sldId="305"/>
            <ac:spMk id="4" creationId="{D4A51393-17FF-F915-631B-7AC4EA258C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DAE04-0C54-2744-A3AF-C6AD148D5715}" type="datetimeFigureOut">
              <a:rPr lang="en-US" smtClean="0"/>
              <a:t>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08463-A38F-B14F-920E-1CD36F83D0EC}" type="slidenum">
              <a:rPr lang="en-US" smtClean="0"/>
              <a:t>‹#›</a:t>
            </a:fld>
            <a:endParaRPr lang="en-US"/>
          </a:p>
        </p:txBody>
      </p:sp>
    </p:spTree>
    <p:extLst>
      <p:ext uri="{BB962C8B-B14F-4D97-AF65-F5344CB8AC3E}">
        <p14:creationId xmlns:p14="http://schemas.microsoft.com/office/powerpoint/2010/main" val="269653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008463-A38F-B14F-920E-1CD36F83D0EC}" type="slidenum">
              <a:rPr lang="en-US" smtClean="0"/>
              <a:t>1</a:t>
            </a:fld>
            <a:endParaRPr lang="en-US"/>
          </a:p>
        </p:txBody>
      </p:sp>
    </p:spTree>
    <p:extLst>
      <p:ext uri="{BB962C8B-B14F-4D97-AF65-F5344CB8AC3E}">
        <p14:creationId xmlns:p14="http://schemas.microsoft.com/office/powerpoint/2010/main" val="106497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12</a:t>
            </a:fld>
            <a:endParaRPr lang="en-US"/>
          </a:p>
        </p:txBody>
      </p:sp>
    </p:spTree>
    <p:extLst>
      <p:ext uri="{BB962C8B-B14F-4D97-AF65-F5344CB8AC3E}">
        <p14:creationId xmlns:p14="http://schemas.microsoft.com/office/powerpoint/2010/main" val="140554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13</a:t>
            </a:fld>
            <a:endParaRPr lang="en-US"/>
          </a:p>
        </p:txBody>
      </p:sp>
    </p:spTree>
    <p:extLst>
      <p:ext uri="{BB962C8B-B14F-4D97-AF65-F5344CB8AC3E}">
        <p14:creationId xmlns:p14="http://schemas.microsoft.com/office/powerpoint/2010/main" val="418293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14</a:t>
            </a:fld>
            <a:endParaRPr lang="en-US"/>
          </a:p>
        </p:txBody>
      </p:sp>
    </p:spTree>
    <p:extLst>
      <p:ext uri="{BB962C8B-B14F-4D97-AF65-F5344CB8AC3E}">
        <p14:creationId xmlns:p14="http://schemas.microsoft.com/office/powerpoint/2010/main" val="146273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16</a:t>
            </a:fld>
            <a:endParaRPr lang="en-US"/>
          </a:p>
        </p:txBody>
      </p:sp>
    </p:spTree>
    <p:extLst>
      <p:ext uri="{BB962C8B-B14F-4D97-AF65-F5344CB8AC3E}">
        <p14:creationId xmlns:p14="http://schemas.microsoft.com/office/powerpoint/2010/main" val="217194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17</a:t>
            </a:fld>
            <a:endParaRPr lang="en-US"/>
          </a:p>
        </p:txBody>
      </p:sp>
    </p:spTree>
    <p:extLst>
      <p:ext uri="{BB962C8B-B14F-4D97-AF65-F5344CB8AC3E}">
        <p14:creationId xmlns:p14="http://schemas.microsoft.com/office/powerpoint/2010/main" val="269174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18</a:t>
            </a:fld>
            <a:endParaRPr lang="en-US"/>
          </a:p>
        </p:txBody>
      </p:sp>
    </p:spTree>
    <p:extLst>
      <p:ext uri="{BB962C8B-B14F-4D97-AF65-F5344CB8AC3E}">
        <p14:creationId xmlns:p14="http://schemas.microsoft.com/office/powerpoint/2010/main" val="160336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19</a:t>
            </a:fld>
            <a:endParaRPr lang="en-US"/>
          </a:p>
        </p:txBody>
      </p:sp>
    </p:spTree>
    <p:extLst>
      <p:ext uri="{BB962C8B-B14F-4D97-AF65-F5344CB8AC3E}">
        <p14:creationId xmlns:p14="http://schemas.microsoft.com/office/powerpoint/2010/main" val="109363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20</a:t>
            </a:fld>
            <a:endParaRPr lang="en-US"/>
          </a:p>
        </p:txBody>
      </p:sp>
    </p:spTree>
    <p:extLst>
      <p:ext uri="{BB962C8B-B14F-4D97-AF65-F5344CB8AC3E}">
        <p14:creationId xmlns:p14="http://schemas.microsoft.com/office/powerpoint/2010/main" val="227880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21</a:t>
            </a:fld>
            <a:endParaRPr lang="en-US"/>
          </a:p>
        </p:txBody>
      </p:sp>
    </p:spTree>
    <p:extLst>
      <p:ext uri="{BB962C8B-B14F-4D97-AF65-F5344CB8AC3E}">
        <p14:creationId xmlns:p14="http://schemas.microsoft.com/office/powerpoint/2010/main" val="64033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008463-A38F-B14F-920E-1CD36F83D0EC}" type="slidenum">
              <a:rPr lang="en-US" smtClean="0"/>
              <a:t>22</a:t>
            </a:fld>
            <a:endParaRPr lang="en-US"/>
          </a:p>
        </p:txBody>
      </p:sp>
    </p:spTree>
    <p:extLst>
      <p:ext uri="{BB962C8B-B14F-4D97-AF65-F5344CB8AC3E}">
        <p14:creationId xmlns:p14="http://schemas.microsoft.com/office/powerpoint/2010/main" val="161212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0">
              <a:lnSpc>
                <a:spcPct val="120000"/>
              </a:lnSpc>
              <a:spcBef>
                <a:spcPts val="600"/>
              </a:spcBef>
              <a:buNone/>
            </a:pPr>
            <a:r>
              <a:rPr lang="en-US" sz="1600" dirty="0">
                <a:latin typeface="Abadi" panose="020F0502020204030204" pitchFamily="34" charset="0"/>
              </a:rPr>
              <a:t>Does not deal with</a:t>
            </a:r>
            <a:r>
              <a:rPr lang="en-US" sz="1600" dirty="0">
                <a:effectLst/>
                <a:latin typeface="Abadi" panose="020F0502020204030204" pitchFamily="34" charset="0"/>
              </a:rPr>
              <a:t>: </a:t>
            </a:r>
          </a:p>
          <a:p>
            <a:pPr marL="91440" lvl="1">
              <a:lnSpc>
                <a:spcPct val="120000"/>
              </a:lnSpc>
              <a:spcBef>
                <a:spcPts val="600"/>
              </a:spcBef>
            </a:pPr>
            <a:r>
              <a:rPr lang="en-US" sz="1600" dirty="0">
                <a:effectLst/>
                <a:latin typeface="Abadi" panose="020F0502020204030204" pitchFamily="34" charset="0"/>
              </a:rPr>
              <a:t>Whether a digital asset is a security or a commodity for regulatory purposes </a:t>
            </a:r>
          </a:p>
          <a:p>
            <a:pPr marL="91440" lvl="1">
              <a:lnSpc>
                <a:spcPct val="120000"/>
              </a:lnSpc>
              <a:spcBef>
                <a:spcPts val="600"/>
              </a:spcBef>
            </a:pPr>
            <a:r>
              <a:rPr lang="en-US" sz="1600" dirty="0">
                <a:effectLst/>
                <a:latin typeface="Abadi" panose="020F0502020204030204" pitchFamily="34" charset="0"/>
              </a:rPr>
              <a:t>Taxation of digital assets</a:t>
            </a:r>
          </a:p>
          <a:p>
            <a:pPr marL="91440" lvl="1">
              <a:lnSpc>
                <a:spcPct val="120000"/>
              </a:lnSpc>
              <a:spcBef>
                <a:spcPts val="600"/>
              </a:spcBef>
            </a:pPr>
            <a:r>
              <a:rPr lang="en-US" sz="1600" dirty="0">
                <a:effectLst/>
                <a:latin typeface="Abadi" panose="020F0502020204030204" pitchFamily="34" charset="0"/>
              </a:rPr>
              <a:t>Money transmission laws </a:t>
            </a:r>
          </a:p>
          <a:p>
            <a:pPr marL="91440" lvl="1">
              <a:lnSpc>
                <a:spcPct val="120000"/>
              </a:lnSpc>
              <a:spcBef>
                <a:spcPts val="600"/>
              </a:spcBef>
            </a:pPr>
            <a:r>
              <a:rPr lang="en-US" sz="1600" dirty="0">
                <a:effectLst/>
                <a:latin typeface="Abadi" panose="020F0502020204030204" pitchFamily="34" charset="0"/>
              </a:rPr>
              <a:t>Anti-money laundering laws </a:t>
            </a:r>
          </a:p>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2</a:t>
            </a:fld>
            <a:endParaRPr lang="en-US"/>
          </a:p>
        </p:txBody>
      </p:sp>
    </p:spTree>
    <p:extLst>
      <p:ext uri="{BB962C8B-B14F-4D97-AF65-F5344CB8AC3E}">
        <p14:creationId xmlns:p14="http://schemas.microsoft.com/office/powerpoint/2010/main" val="47601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3</a:t>
            </a:fld>
            <a:endParaRPr lang="en-US"/>
          </a:p>
        </p:txBody>
      </p:sp>
    </p:spTree>
    <p:extLst>
      <p:ext uri="{BB962C8B-B14F-4D97-AF65-F5344CB8AC3E}">
        <p14:creationId xmlns:p14="http://schemas.microsoft.com/office/powerpoint/2010/main" val="220307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400"/>
              </a:spcBef>
              <a:spcAft>
                <a:spcPts val="400"/>
              </a:spcAft>
              <a:buFont typeface="Wingdings" pitchFamily="2" charset="2"/>
              <a:buChar char="v"/>
            </a:pPr>
            <a:r>
              <a:rPr lang="en-US" sz="1200" dirty="0">
                <a:effectLst/>
              </a:rPr>
              <a:t>Rebuttable presumption of exclusivity </a:t>
            </a:r>
          </a:p>
          <a:p>
            <a:pPr>
              <a:lnSpc>
                <a:spcPct val="100000"/>
              </a:lnSpc>
              <a:spcBef>
                <a:spcPts val="400"/>
              </a:spcBef>
              <a:spcAft>
                <a:spcPts val="400"/>
              </a:spcAft>
              <a:buFont typeface="Wingdings" pitchFamily="2" charset="2"/>
              <a:buChar char="v"/>
            </a:pPr>
            <a:r>
              <a:rPr lang="en-US" sz="1200" dirty="0">
                <a:effectLst/>
              </a:rPr>
              <a:t>Control for another</a:t>
            </a:r>
          </a:p>
          <a:p>
            <a:pPr>
              <a:lnSpc>
                <a:spcPct val="100000"/>
              </a:lnSpc>
              <a:spcBef>
                <a:spcPts val="400"/>
              </a:spcBef>
              <a:spcAft>
                <a:spcPts val="400"/>
              </a:spcAft>
              <a:buFont typeface="Wingdings" pitchFamily="2" charset="2"/>
              <a:buChar char="v"/>
            </a:pPr>
            <a:r>
              <a:rPr lang="en-US" sz="1200" dirty="0">
                <a:effectLst/>
              </a:rPr>
              <a:t>A has control but acknowledges that A has control for B. B also has control. </a:t>
            </a:r>
          </a:p>
          <a:p>
            <a:pPr>
              <a:lnSpc>
                <a:spcPct val="100000"/>
              </a:lnSpc>
              <a:spcBef>
                <a:spcPts val="400"/>
              </a:spcBef>
              <a:spcAft>
                <a:spcPts val="400"/>
              </a:spcAft>
              <a:buFont typeface="Wingdings" pitchFamily="2" charset="2"/>
              <a:buChar char="v"/>
            </a:pPr>
            <a:r>
              <a:rPr lang="en-US" sz="1200" dirty="0">
                <a:effectLst/>
              </a:rPr>
              <a:t>Exclusivity requirement is satisfied even if certain sharing/multi-sig arrangements have been agreed to by the parties or are built into the system in which the CER is recorded </a:t>
            </a:r>
          </a:p>
          <a:p>
            <a:pPr>
              <a:lnSpc>
                <a:spcPct val="100000"/>
              </a:lnSpc>
              <a:spcBef>
                <a:spcPts val="400"/>
              </a:spcBef>
              <a:spcAft>
                <a:spcPts val="400"/>
              </a:spcAft>
              <a:buFont typeface="Wingdings" pitchFamily="2" charset="2"/>
              <a:buChar char="v"/>
            </a:pPr>
            <a:r>
              <a:rPr lang="en-US" sz="1200" dirty="0">
                <a:effectLst/>
              </a:rPr>
              <a:t>multi-sig arrangements </a:t>
            </a:r>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4</a:t>
            </a:fld>
            <a:endParaRPr lang="en-US"/>
          </a:p>
        </p:txBody>
      </p:sp>
    </p:spTree>
    <p:extLst>
      <p:ext uri="{BB962C8B-B14F-4D97-AF65-F5344CB8AC3E}">
        <p14:creationId xmlns:p14="http://schemas.microsoft.com/office/powerpoint/2010/main" val="416539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7</a:t>
            </a:fld>
            <a:endParaRPr lang="en-US"/>
          </a:p>
        </p:txBody>
      </p:sp>
    </p:spTree>
    <p:extLst>
      <p:ext uri="{BB962C8B-B14F-4D97-AF65-F5344CB8AC3E}">
        <p14:creationId xmlns:p14="http://schemas.microsoft.com/office/powerpoint/2010/main" val="411912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pPr>
            <a:r>
              <a:rPr lang="en-US" sz="1600" dirty="0">
                <a:effectLst/>
              </a:rPr>
              <a:t>Examples: </a:t>
            </a:r>
          </a:p>
          <a:p>
            <a:pPr marL="400050" lvl="1" indent="-384175">
              <a:lnSpc>
                <a:spcPct val="120000"/>
              </a:lnSpc>
              <a:spcBef>
                <a:spcPts val="600"/>
              </a:spcBef>
              <a:buFont typeface="Arial" panose="020B0604020202020204" pitchFamily="34" charset="0"/>
              <a:buChar char="•"/>
            </a:pPr>
            <a:r>
              <a:rPr lang="en-US" sz="1600" dirty="0">
                <a:effectLst/>
              </a:rPr>
              <a:t>Pre-enactment date, SP1 perfects interest in CERs by filing. Also pre-enactment date, SP2 takes control of the same CERs but does not file. SP1 has priority over SP2 </a:t>
            </a:r>
          </a:p>
          <a:p>
            <a:pPr marL="400050" lvl="1" indent="-384175">
              <a:lnSpc>
                <a:spcPct val="120000"/>
              </a:lnSpc>
              <a:spcBef>
                <a:spcPts val="600"/>
              </a:spcBef>
              <a:buFont typeface="Arial" panose="020B0604020202020204" pitchFamily="34" charset="0"/>
              <a:buChar char="•"/>
            </a:pPr>
            <a:r>
              <a:rPr lang="en-US" sz="1600" dirty="0">
                <a:effectLst/>
              </a:rPr>
              <a:t>Post-enactment date but pre-adjustment date, SP1 retains its priority temporarily, allowing time to revise loan terms and agreements. If SP1 takes no action, on the adjustment date SP2 with control will have priority over SP1 who only perfected by filing </a:t>
            </a:r>
          </a:p>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8</a:t>
            </a:fld>
            <a:endParaRPr lang="en-US"/>
          </a:p>
        </p:txBody>
      </p:sp>
    </p:spTree>
    <p:extLst>
      <p:ext uri="{BB962C8B-B14F-4D97-AF65-F5344CB8AC3E}">
        <p14:creationId xmlns:p14="http://schemas.microsoft.com/office/powerpoint/2010/main" val="367055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9</a:t>
            </a:fld>
            <a:endParaRPr lang="en-US"/>
          </a:p>
        </p:txBody>
      </p:sp>
    </p:spTree>
    <p:extLst>
      <p:ext uri="{BB962C8B-B14F-4D97-AF65-F5344CB8AC3E}">
        <p14:creationId xmlns:p14="http://schemas.microsoft.com/office/powerpoint/2010/main" val="83803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10</a:t>
            </a:fld>
            <a:endParaRPr lang="en-US"/>
          </a:p>
        </p:txBody>
      </p:sp>
    </p:spTree>
    <p:extLst>
      <p:ext uri="{BB962C8B-B14F-4D97-AF65-F5344CB8AC3E}">
        <p14:creationId xmlns:p14="http://schemas.microsoft.com/office/powerpoint/2010/main" val="88866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08463-A38F-B14F-920E-1CD36F83D0EC}" type="slidenum">
              <a:rPr lang="en-US" smtClean="0"/>
              <a:t>11</a:t>
            </a:fld>
            <a:endParaRPr lang="en-US"/>
          </a:p>
        </p:txBody>
      </p:sp>
    </p:spTree>
    <p:extLst>
      <p:ext uri="{BB962C8B-B14F-4D97-AF65-F5344CB8AC3E}">
        <p14:creationId xmlns:p14="http://schemas.microsoft.com/office/powerpoint/2010/main" val="222862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7346-06F8-16F5-7265-D8FE5B06CD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5AC6D5-9E57-0213-94DE-AF4585579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A89B99-E101-A288-115C-7BF1ABC97116}"/>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5" name="Footer Placeholder 4">
            <a:extLst>
              <a:ext uri="{FF2B5EF4-FFF2-40B4-BE49-F238E27FC236}">
                <a16:creationId xmlns:a16="http://schemas.microsoft.com/office/drawing/2014/main" id="{69A15A35-853D-4943-FED1-6C5151B19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F79BD-0D12-5410-43A2-015D77EB266D}"/>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128983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CEB3-B067-3FCA-092F-21CCA0A0D5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1F0CED-5D1C-D4A2-CA59-DD027537C9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23A73-2E9D-32D3-2B87-AFF39985D84A}"/>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5" name="Footer Placeholder 4">
            <a:extLst>
              <a:ext uri="{FF2B5EF4-FFF2-40B4-BE49-F238E27FC236}">
                <a16:creationId xmlns:a16="http://schemas.microsoft.com/office/drawing/2014/main" id="{AE30BDD5-8ED0-E4DC-0C38-9560DC8B7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A935-0E38-FD41-C175-CD70D30F6C96}"/>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101305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AC7F2-BFC8-1E0F-CC62-257CB1DEB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CC71F-4B1D-060E-0C8B-C716FA12A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75889-891A-798D-B944-0A96ABA7C019}"/>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5" name="Footer Placeholder 4">
            <a:extLst>
              <a:ext uri="{FF2B5EF4-FFF2-40B4-BE49-F238E27FC236}">
                <a16:creationId xmlns:a16="http://schemas.microsoft.com/office/drawing/2014/main" id="{26313F0D-410C-4E65-EBCC-300FE1A16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785A1-E8FC-BD66-7333-7B4CFFAB993A}"/>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271541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2013-AD20-C3C3-3725-315616E4B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6F86-40B5-7E3E-20B4-AF8E0889DB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DA8DD-9BEF-7658-2EAA-7BCF2CB980A1}"/>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5" name="Footer Placeholder 4">
            <a:extLst>
              <a:ext uri="{FF2B5EF4-FFF2-40B4-BE49-F238E27FC236}">
                <a16:creationId xmlns:a16="http://schemas.microsoft.com/office/drawing/2014/main" id="{AC0A3B9B-6E21-DB4B-C16F-C6D5790F6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217EC-266B-AC8A-30B8-52BE0DC36BF5}"/>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244222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4825-0069-03EF-F5E5-0FB2796E3B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0D0BB1-E6B7-5A39-5F4B-3507BACA7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57307-42CE-F5D4-D3EC-D21930995E59}"/>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5" name="Footer Placeholder 4">
            <a:extLst>
              <a:ext uri="{FF2B5EF4-FFF2-40B4-BE49-F238E27FC236}">
                <a16:creationId xmlns:a16="http://schemas.microsoft.com/office/drawing/2014/main" id="{C0F9CB3B-01C2-D8F7-DC64-1EC3AAB94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D200C-C952-CF52-93F8-91C15CAEB8B5}"/>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304564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EE49-E705-55BC-71FF-DCC5627F2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A61C2-7452-9412-A2AE-09408DBF4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DB6113-0C29-2C46-114A-7C549AD10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031E03-FE5E-25E3-ED42-A282AAB6F4C0}"/>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6" name="Footer Placeholder 5">
            <a:extLst>
              <a:ext uri="{FF2B5EF4-FFF2-40B4-BE49-F238E27FC236}">
                <a16:creationId xmlns:a16="http://schemas.microsoft.com/office/drawing/2014/main" id="{B8320633-3B02-22C5-5CF4-56507BF6E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BBE6A-7F60-3F04-FD42-492C500A6869}"/>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73479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E48-332E-83E6-84D5-9C52EE79DD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6809BA-914F-81F8-EA8A-85D9E7BCD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FF979-8CEC-75EE-DF79-41C2091C78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0B5AB1-836C-3583-9866-AA7D9961A4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4194F-30A2-2259-410A-E9F859798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59984E-450E-7639-9A89-A52002F609DE}"/>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8" name="Footer Placeholder 7">
            <a:extLst>
              <a:ext uri="{FF2B5EF4-FFF2-40B4-BE49-F238E27FC236}">
                <a16:creationId xmlns:a16="http://schemas.microsoft.com/office/drawing/2014/main" id="{EB734539-DAE6-7706-FCD9-7895ABA26D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9C823-58C1-4A41-7A18-69DB4EA9602F}"/>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167463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6F47-DB0E-C36F-F1E1-172416C7FE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EA30AB-349E-FAE3-35BA-FB0600FA2A46}"/>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4" name="Footer Placeholder 3">
            <a:extLst>
              <a:ext uri="{FF2B5EF4-FFF2-40B4-BE49-F238E27FC236}">
                <a16:creationId xmlns:a16="http://schemas.microsoft.com/office/drawing/2014/main" id="{0ECAE6A8-2163-3513-06EB-FC2D237BBC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CBBD2-275E-E3D3-DB37-6298A29CE7A9}"/>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397908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77404-A32B-0A57-E953-72B3BA9D4D9B}"/>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3" name="Footer Placeholder 2">
            <a:extLst>
              <a:ext uri="{FF2B5EF4-FFF2-40B4-BE49-F238E27FC236}">
                <a16:creationId xmlns:a16="http://schemas.microsoft.com/office/drawing/2014/main" id="{1F0BF938-9CD3-ECDE-97BB-A674E94DC1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6AA61A-05B1-69FF-F810-CD1E8DCB57C1}"/>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239045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3E7F-6AAE-4B23-8CFB-E0BA56B19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B67AB-EA32-7343-59A2-449F252BE0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19432C-6D3B-992B-BCE3-30B4DD335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67A90-A9FC-B22B-AA5C-7195ED1CB5BD}"/>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6" name="Footer Placeholder 5">
            <a:extLst>
              <a:ext uri="{FF2B5EF4-FFF2-40B4-BE49-F238E27FC236}">
                <a16:creationId xmlns:a16="http://schemas.microsoft.com/office/drawing/2014/main" id="{CEE7C930-99FC-D620-2BA5-2769EFC90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0E50F-C8B9-49F8-32F2-AA3B0DDA83FF}"/>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4658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C2E7-4406-8C6E-EFE4-8099922F9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FFC263-FCA7-3207-D63C-0B59AABED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DFE1D-349B-FFBA-58AD-893A9F64D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727E07-D884-017F-5867-98864D0F1C23}"/>
              </a:ext>
            </a:extLst>
          </p:cNvPr>
          <p:cNvSpPr>
            <a:spLocks noGrp="1"/>
          </p:cNvSpPr>
          <p:nvPr>
            <p:ph type="dt" sz="half" idx="10"/>
          </p:nvPr>
        </p:nvSpPr>
        <p:spPr/>
        <p:txBody>
          <a:bodyPr/>
          <a:lstStyle/>
          <a:p>
            <a:fld id="{FABB0851-E9C5-E74F-B75E-2CFDC5301F6A}" type="datetimeFigureOut">
              <a:rPr lang="en-US" smtClean="0"/>
              <a:t>2/2/24</a:t>
            </a:fld>
            <a:endParaRPr lang="en-US"/>
          </a:p>
        </p:txBody>
      </p:sp>
      <p:sp>
        <p:nvSpPr>
          <p:cNvPr id="6" name="Footer Placeholder 5">
            <a:extLst>
              <a:ext uri="{FF2B5EF4-FFF2-40B4-BE49-F238E27FC236}">
                <a16:creationId xmlns:a16="http://schemas.microsoft.com/office/drawing/2014/main" id="{B9904435-CADD-0C48-180A-8F6A786CF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B4A37-2CEA-0EA2-6F55-3C8C38BE73AA}"/>
              </a:ext>
            </a:extLst>
          </p:cNvPr>
          <p:cNvSpPr>
            <a:spLocks noGrp="1"/>
          </p:cNvSpPr>
          <p:nvPr>
            <p:ph type="sldNum" sz="quarter" idx="12"/>
          </p:nvPr>
        </p:nvSpPr>
        <p:spPr/>
        <p:txBody>
          <a:bodyPr/>
          <a:lstStyle/>
          <a:p>
            <a:fld id="{803C1B0B-85F6-1142-9A2B-2F5D2A0B025F}" type="slidenum">
              <a:rPr lang="en-US" smtClean="0"/>
              <a:t>‹#›</a:t>
            </a:fld>
            <a:endParaRPr lang="en-US"/>
          </a:p>
        </p:txBody>
      </p:sp>
    </p:spTree>
    <p:extLst>
      <p:ext uri="{BB962C8B-B14F-4D97-AF65-F5344CB8AC3E}">
        <p14:creationId xmlns:p14="http://schemas.microsoft.com/office/powerpoint/2010/main" val="85733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38773-DE72-115B-C675-3E4C77C49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E00FBD-BB08-F8C6-48CE-408668D72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BEF98-6E0E-1A66-1037-8CD0195AF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B0851-E9C5-E74F-B75E-2CFDC5301F6A}" type="datetimeFigureOut">
              <a:rPr lang="en-US" smtClean="0"/>
              <a:t>2/2/24</a:t>
            </a:fld>
            <a:endParaRPr lang="en-US"/>
          </a:p>
        </p:txBody>
      </p:sp>
      <p:sp>
        <p:nvSpPr>
          <p:cNvPr id="5" name="Footer Placeholder 4">
            <a:extLst>
              <a:ext uri="{FF2B5EF4-FFF2-40B4-BE49-F238E27FC236}">
                <a16:creationId xmlns:a16="http://schemas.microsoft.com/office/drawing/2014/main" id="{88CABFF5-EF10-D4D5-6752-EC9E5FFDBA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020AE7-BE89-9231-04DB-05E1B3BB7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C1B0B-85F6-1142-9A2B-2F5D2A0B025F}" type="slidenum">
              <a:rPr lang="en-US" smtClean="0"/>
              <a:t>‹#›</a:t>
            </a:fld>
            <a:endParaRPr lang="en-US"/>
          </a:p>
        </p:txBody>
      </p:sp>
    </p:spTree>
    <p:extLst>
      <p:ext uri="{BB962C8B-B14F-4D97-AF65-F5344CB8AC3E}">
        <p14:creationId xmlns:p14="http://schemas.microsoft.com/office/powerpoint/2010/main" val="24614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rackbill.com/bill/alabama-house-bill-348-relating-to-the-uniform-commercial-code-to-add-article-12-to-the-uniform-commercial-code-to-govern-the-property-rights-of-certain-intangible-digital-assets-controllable-electronic-records-including-electronic-rights-to-payment-to-provide-for-a-manner-to-establish-the-transfer-and-control-of-those-assets-to-provide-a-mechanism-for-evidencing-certain-rights-of-payment-and-to-adopt-special-rules-with-regard-to-the-payment-obligations-and-conditions-of-discharge-of-account-deb/242035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mailto:Hairston@m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0" name="Group 1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90D5ED3-E336-B487-9170-59906224B24C}"/>
              </a:ext>
            </a:extLst>
          </p:cNvPr>
          <p:cNvSpPr>
            <a:spLocks noGrp="1"/>
          </p:cNvSpPr>
          <p:nvPr>
            <p:ph type="ctrTitle"/>
          </p:nvPr>
        </p:nvSpPr>
        <p:spPr>
          <a:xfrm>
            <a:off x="835024" y="1120676"/>
            <a:ext cx="10317316" cy="2308324"/>
          </a:xfrm>
        </p:spPr>
        <p:txBody>
          <a:bodyPr>
            <a:noAutofit/>
          </a:bodyPr>
          <a:lstStyle/>
          <a:p>
            <a:pPr algn="l">
              <a:lnSpc>
                <a:spcPct val="130000"/>
              </a:lnSpc>
            </a:pPr>
            <a:r>
              <a:rPr lang="en-US" sz="5400" b="1" dirty="0">
                <a:solidFill>
                  <a:schemeClr val="bg1"/>
                </a:solidFill>
              </a:rPr>
              <a:t>ALABAMA’S</a:t>
            </a:r>
            <a:br>
              <a:rPr lang="en-US" sz="5400" b="1" dirty="0">
                <a:solidFill>
                  <a:schemeClr val="bg1"/>
                </a:solidFill>
              </a:rPr>
            </a:br>
            <a:r>
              <a:rPr lang="en-US" sz="5400" b="1" dirty="0">
                <a:solidFill>
                  <a:schemeClr val="bg1"/>
                </a:solidFill>
              </a:rPr>
              <a:t>UNIFORM COMMERCIAL CODE</a:t>
            </a:r>
            <a:br>
              <a:rPr lang="en-US" sz="5400" b="1" dirty="0">
                <a:solidFill>
                  <a:schemeClr val="bg1"/>
                </a:solidFill>
              </a:rPr>
            </a:br>
            <a:r>
              <a:rPr lang="en-US" sz="5400" b="1" dirty="0">
                <a:solidFill>
                  <a:schemeClr val="bg1"/>
                </a:solidFill>
              </a:rPr>
              <a:t>AMENDMENTS 2022</a:t>
            </a:r>
          </a:p>
        </p:txBody>
      </p:sp>
      <p:sp>
        <p:nvSpPr>
          <p:cNvPr id="3" name="Subtitle 2">
            <a:extLst>
              <a:ext uri="{FF2B5EF4-FFF2-40B4-BE49-F238E27FC236}">
                <a16:creationId xmlns:a16="http://schemas.microsoft.com/office/drawing/2014/main" id="{FB26A3BE-C8BA-3DDF-1C23-20040E9E65EB}"/>
              </a:ext>
            </a:extLst>
          </p:cNvPr>
          <p:cNvSpPr>
            <a:spLocks noGrp="1"/>
          </p:cNvSpPr>
          <p:nvPr>
            <p:ph type="subTitle" idx="1"/>
          </p:nvPr>
        </p:nvSpPr>
        <p:spPr>
          <a:xfrm>
            <a:off x="835024" y="3809999"/>
            <a:ext cx="7025753" cy="1012778"/>
          </a:xfrm>
        </p:spPr>
        <p:txBody>
          <a:bodyPr>
            <a:normAutofit fontScale="92500" lnSpcReduction="20000"/>
          </a:bodyPr>
          <a:lstStyle/>
          <a:p>
            <a:pPr algn="l"/>
            <a:endParaRPr lang="en-US" sz="1500" b="1" dirty="0">
              <a:solidFill>
                <a:schemeClr val="bg1"/>
              </a:solidFill>
            </a:endParaRPr>
          </a:p>
          <a:p>
            <a:pPr algn="l"/>
            <a:r>
              <a:rPr lang="en-US" b="1" dirty="0">
                <a:solidFill>
                  <a:schemeClr val="bg1"/>
                </a:solidFill>
                <a:effectLst/>
                <a:latin typeface="Times New Roman" panose="02020603050405020304" pitchFamily="18" charset="0"/>
                <a:ea typeface="Calibri" panose="020F0502020204030204" pitchFamily="34" charset="0"/>
              </a:rPr>
              <a:t>Alabama Act </a:t>
            </a:r>
            <a:r>
              <a:rPr lang="en-US" b="1" u="sng" dirty="0">
                <a:solidFill>
                  <a:schemeClr val="bg1"/>
                </a:solidFill>
                <a:effectLst/>
                <a:latin typeface="Times New Roman" panose="02020603050405020304" pitchFamily="18" charset="0"/>
                <a:ea typeface="Calibri" panose="020F0502020204030204" pitchFamily="34" charset="0"/>
                <a:hlinkClick r:id="rId4"/>
              </a:rPr>
              <a:t>#2023-492</a:t>
            </a:r>
            <a:r>
              <a:rPr lang="en-US" dirty="0">
                <a:solidFill>
                  <a:schemeClr val="bg1"/>
                </a:solidFill>
                <a:effectLst/>
                <a:latin typeface="Times New Roman" panose="02020603050405020304" pitchFamily="18" charset="0"/>
                <a:ea typeface="Calibri" panose="020F0502020204030204" pitchFamily="34" charset="0"/>
              </a:rPr>
              <a:t> </a:t>
            </a:r>
          </a:p>
          <a:p>
            <a:pPr algn="l"/>
            <a:r>
              <a:rPr lang="en-US" b="1" dirty="0">
                <a:solidFill>
                  <a:schemeClr val="bg1"/>
                </a:solidFill>
                <a:effectLst/>
                <a:latin typeface="Times New Roman" panose="02020603050405020304" pitchFamily="18" charset="0"/>
                <a:ea typeface="Calibri" panose="020F0502020204030204" pitchFamily="34" charset="0"/>
              </a:rPr>
              <a:t>effective July 1, 2024</a:t>
            </a:r>
            <a:r>
              <a:rPr lang="en-US" dirty="0">
                <a:solidFill>
                  <a:schemeClr val="bg1"/>
                </a:solidFill>
                <a:effectLst/>
                <a:latin typeface="Times New Roman" panose="02020603050405020304" pitchFamily="18" charset="0"/>
                <a:ea typeface="Calibri" panose="020F0502020204030204" pitchFamily="34" charset="0"/>
              </a:rPr>
              <a:t> </a:t>
            </a:r>
            <a:endParaRPr lang="en-US" dirty="0">
              <a:solidFill>
                <a:schemeClr val="bg1"/>
              </a:solidFill>
            </a:endParaRPr>
          </a:p>
        </p:txBody>
      </p:sp>
      <p:sp>
        <p:nvSpPr>
          <p:cNvPr id="4" name="TextBox 3">
            <a:extLst>
              <a:ext uri="{FF2B5EF4-FFF2-40B4-BE49-F238E27FC236}">
                <a16:creationId xmlns:a16="http://schemas.microsoft.com/office/drawing/2014/main" id="{49214C25-9A51-B606-2A76-D6D75EF4E953}"/>
              </a:ext>
            </a:extLst>
          </p:cNvPr>
          <p:cNvSpPr txBox="1"/>
          <p:nvPr/>
        </p:nvSpPr>
        <p:spPr>
          <a:xfrm>
            <a:off x="11047228" y="131663"/>
            <a:ext cx="903768" cy="276999"/>
          </a:xfrm>
          <a:prstGeom prst="rect">
            <a:avLst/>
          </a:prstGeom>
          <a:noFill/>
        </p:spPr>
        <p:txBody>
          <a:bodyPr wrap="square" rtlCol="0">
            <a:spAutoFit/>
          </a:bodyPr>
          <a:lstStyle/>
          <a:p>
            <a:r>
              <a:rPr lang="en-US" sz="1200" dirty="0">
                <a:solidFill>
                  <a:schemeClr val="bg1"/>
                </a:solidFill>
              </a:rPr>
              <a:t>Hairston-</a:t>
            </a:r>
            <a:fld id="{173B793E-5BFB-194A-A861-5135AFA395FB}" type="slidenum">
              <a:rPr lang="en-US" sz="1200" smtClean="0">
                <a:solidFill>
                  <a:schemeClr val="bg1"/>
                </a:solidFill>
              </a:rPr>
              <a:t>1</a:t>
            </a:fld>
            <a:endParaRPr lang="en-US" sz="1200" dirty="0">
              <a:solidFill>
                <a:schemeClr val="bg1"/>
              </a:solidFill>
            </a:endParaRPr>
          </a:p>
        </p:txBody>
      </p:sp>
    </p:spTree>
    <p:extLst>
      <p:ext uri="{BB962C8B-B14F-4D97-AF65-F5344CB8AC3E}">
        <p14:creationId xmlns:p14="http://schemas.microsoft.com/office/powerpoint/2010/main" val="27811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2672863" y="308424"/>
            <a:ext cx="6618720" cy="1325563"/>
          </a:xfrm>
        </p:spPr>
        <p:txBody>
          <a:bodyPr>
            <a:normAutofit/>
          </a:bodyPr>
          <a:lstStyle/>
          <a:p>
            <a:pPr algn="ctr"/>
            <a:r>
              <a:rPr lang="en-US" dirty="0"/>
              <a:t>Article 9A – </a:t>
            </a:r>
            <a:r>
              <a:rPr lang="en-US" dirty="0">
                <a:highlight>
                  <a:srgbClr val="FFFF00"/>
                </a:highlight>
              </a:rPr>
              <a:t>Chattel Paper</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2562BD95-0580-DC12-F109-49F0EAA55E4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6711439" y="1984442"/>
            <a:ext cx="4280952" cy="3501958"/>
          </a:xfrm>
        </p:spPr>
        <p:txBody>
          <a:bodyPr>
            <a:noAutofit/>
          </a:bodyPr>
          <a:lstStyle/>
          <a:p>
            <a:pPr>
              <a:lnSpc>
                <a:spcPct val="100000"/>
              </a:lnSpc>
              <a:spcBef>
                <a:spcPts val="400"/>
              </a:spcBef>
              <a:spcAft>
                <a:spcPts val="600"/>
              </a:spcAft>
              <a:buFont typeface="Wingdings" pitchFamily="2" charset="2"/>
              <a:buChar char="Ø"/>
            </a:pPr>
            <a:r>
              <a:rPr lang="en-US" sz="2400" dirty="0">
                <a:effectLst/>
                <a:highlight>
                  <a:srgbClr val="FFFF00"/>
                </a:highlight>
              </a:rPr>
              <a:t>Chattel Paper redefined to represent obligation as opposed to paper </a:t>
            </a:r>
            <a:r>
              <a:rPr lang="en-US" sz="2400" dirty="0">
                <a:effectLst/>
              </a:rPr>
              <a:t>- </a:t>
            </a:r>
            <a:r>
              <a:rPr lang="en-US" sz="1600" dirty="0">
                <a:effectLst/>
              </a:rPr>
              <a:t>Ala Code §7-9A-102(a)(11)</a:t>
            </a:r>
          </a:p>
          <a:p>
            <a:pPr>
              <a:lnSpc>
                <a:spcPct val="100000"/>
              </a:lnSpc>
              <a:spcBef>
                <a:spcPts val="400"/>
              </a:spcBef>
              <a:spcAft>
                <a:spcPts val="600"/>
              </a:spcAft>
              <a:buFont typeface="Wingdings" pitchFamily="2" charset="2"/>
              <a:buChar char="Ø"/>
            </a:pPr>
            <a:r>
              <a:rPr lang="en-US" sz="2400" dirty="0">
                <a:effectLst/>
              </a:rPr>
              <a:t>Perfection by Possession and Control of Chattel Paper</a:t>
            </a:r>
            <a:r>
              <a:rPr lang="en-US" sz="1400" dirty="0">
                <a:effectLst/>
              </a:rPr>
              <a:t>. - Ala Code §7-9A-314A</a:t>
            </a:r>
          </a:p>
          <a:p>
            <a:pPr>
              <a:lnSpc>
                <a:spcPct val="100000"/>
              </a:lnSpc>
              <a:spcBef>
                <a:spcPts val="400"/>
              </a:spcBef>
              <a:spcAft>
                <a:spcPts val="600"/>
              </a:spcAft>
              <a:buFont typeface="Wingdings" pitchFamily="2" charset="2"/>
              <a:buChar char="Ø"/>
            </a:pPr>
            <a:r>
              <a:rPr lang="en-US" sz="2400" dirty="0"/>
              <a:t>Chattel Paper choice of law – </a:t>
            </a:r>
            <a:r>
              <a:rPr lang="en-US" sz="1400" dirty="0"/>
              <a:t>Ala Code §7-9A-306A</a:t>
            </a:r>
          </a:p>
        </p:txBody>
      </p:sp>
      <p:sp>
        <p:nvSpPr>
          <p:cNvPr id="4" name="TextBox 3">
            <a:extLst>
              <a:ext uri="{FF2B5EF4-FFF2-40B4-BE49-F238E27FC236}">
                <a16:creationId xmlns:a16="http://schemas.microsoft.com/office/drawing/2014/main" id="{AEFF498F-A794-0578-BF61-2342F9800EDC}"/>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10</a:t>
            </a:fld>
            <a:endParaRPr lang="en-US" sz="1200" dirty="0"/>
          </a:p>
        </p:txBody>
      </p:sp>
    </p:spTree>
    <p:extLst>
      <p:ext uri="{BB962C8B-B14F-4D97-AF65-F5344CB8AC3E}">
        <p14:creationId xmlns:p14="http://schemas.microsoft.com/office/powerpoint/2010/main" val="414973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6513788" y="365125"/>
            <a:ext cx="4840010" cy="1807305"/>
          </a:xfrm>
        </p:spPr>
        <p:txBody>
          <a:bodyPr>
            <a:normAutofit fontScale="90000"/>
          </a:bodyPr>
          <a:lstStyle/>
          <a:p>
            <a:pPr algn="ctr">
              <a:lnSpc>
                <a:spcPct val="120000"/>
              </a:lnSpc>
            </a:pPr>
            <a:r>
              <a:rPr lang="en-US" sz="4100" dirty="0"/>
              <a:t>Article 9A – </a:t>
            </a:r>
            <a:r>
              <a:rPr lang="en-US" sz="4100" dirty="0">
                <a:highlight>
                  <a:srgbClr val="FFFF00"/>
                </a:highlight>
              </a:rPr>
              <a:t>Notifications and Miscellaneous </a:t>
            </a:r>
          </a:p>
        </p:txBody>
      </p:sp>
      <p:pic>
        <p:nvPicPr>
          <p:cNvPr id="2050" name="Picture 2">
            <a:extLst>
              <a:ext uri="{FF2B5EF4-FFF2-40B4-BE49-F238E27FC236}">
                <a16:creationId xmlns:a16="http://schemas.microsoft.com/office/drawing/2014/main" id="{A5E6D942-CDC0-B042-B042-C92A8283AB7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02" r="10433" b="-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6513788" y="2537555"/>
            <a:ext cx="4840010" cy="3843666"/>
          </a:xfrm>
        </p:spPr>
        <p:txBody>
          <a:bodyPr>
            <a:normAutofit fontScale="32500" lnSpcReduction="20000"/>
          </a:bodyPr>
          <a:lstStyle/>
          <a:p>
            <a:pPr>
              <a:lnSpc>
                <a:spcPct val="120000"/>
              </a:lnSpc>
              <a:spcBef>
                <a:spcPts val="400"/>
              </a:spcBef>
              <a:spcAft>
                <a:spcPts val="600"/>
              </a:spcAft>
              <a:buFont typeface="Arial" panose="020B0604020202020204" pitchFamily="34" charset="0"/>
              <a:buChar char="•"/>
            </a:pPr>
            <a:r>
              <a:rPr lang="en-US" sz="5100" dirty="0">
                <a:effectLst/>
                <a:highlight>
                  <a:srgbClr val="FFFF00"/>
                </a:highlight>
              </a:rPr>
              <a:t>Attachment: </a:t>
            </a:r>
            <a:r>
              <a:rPr lang="en-US" sz="5100" dirty="0">
                <a:effectLst/>
              </a:rPr>
              <a:t>no change - normal rules apply </a:t>
            </a:r>
          </a:p>
          <a:p>
            <a:pPr>
              <a:lnSpc>
                <a:spcPct val="120000"/>
              </a:lnSpc>
              <a:spcBef>
                <a:spcPts val="400"/>
              </a:spcBef>
              <a:spcAft>
                <a:spcPts val="600"/>
              </a:spcAft>
              <a:buFont typeface="Arial" panose="020B0604020202020204" pitchFamily="34" charset="0"/>
              <a:buChar char="•"/>
            </a:pPr>
            <a:r>
              <a:rPr lang="en-US" sz="5100" dirty="0">
                <a:effectLst/>
                <a:highlight>
                  <a:srgbClr val="FFFF00"/>
                </a:highlight>
              </a:rPr>
              <a:t>Perfection </a:t>
            </a:r>
            <a:r>
              <a:rPr lang="en-US" sz="5100" dirty="0">
                <a:effectLst/>
              </a:rPr>
              <a:t>- By filing, or by control (updated control rules) with non-temporal priority for a secured party who perfects by control Ala Code §7-9A-326A</a:t>
            </a:r>
          </a:p>
          <a:p>
            <a:pPr>
              <a:lnSpc>
                <a:spcPct val="120000"/>
              </a:lnSpc>
              <a:spcBef>
                <a:spcPts val="400"/>
              </a:spcBef>
              <a:spcAft>
                <a:spcPts val="600"/>
              </a:spcAft>
              <a:buFont typeface="Arial" panose="020B0604020202020204" pitchFamily="34" charset="0"/>
              <a:buChar char="•"/>
            </a:pPr>
            <a:r>
              <a:rPr lang="en-US" sz="5100" dirty="0">
                <a:highlight>
                  <a:srgbClr val="FFFF00"/>
                </a:highlight>
              </a:rPr>
              <a:t>Updated control test </a:t>
            </a:r>
            <a:r>
              <a:rPr lang="en-US" sz="5100" dirty="0"/>
              <a:t>- Ala Code §§7-9A-104, 7-9A-105, 7-9A-107A, and 7-9A-107B</a:t>
            </a:r>
            <a:endParaRPr lang="en-US" sz="5100" dirty="0">
              <a:effectLst/>
            </a:endParaRPr>
          </a:p>
          <a:p>
            <a:pPr>
              <a:lnSpc>
                <a:spcPct val="120000"/>
              </a:lnSpc>
              <a:spcBef>
                <a:spcPts val="400"/>
              </a:spcBef>
              <a:spcAft>
                <a:spcPts val="600"/>
              </a:spcAft>
            </a:pPr>
            <a:r>
              <a:rPr lang="en-US" sz="5100" dirty="0">
                <a:effectLst/>
              </a:rPr>
              <a:t>After-Acquired Property; Future Advances. Ala Code §7-9A-204. </a:t>
            </a:r>
          </a:p>
          <a:p>
            <a:pPr>
              <a:lnSpc>
                <a:spcPct val="120000"/>
              </a:lnSpc>
              <a:spcBef>
                <a:spcPts val="400"/>
              </a:spcBef>
              <a:spcAft>
                <a:spcPts val="600"/>
              </a:spcAft>
            </a:pPr>
            <a:r>
              <a:rPr lang="en-US" sz="5100" dirty="0">
                <a:effectLst/>
                <a:highlight>
                  <a:srgbClr val="00FF00"/>
                </a:highlight>
              </a:rPr>
              <a:t>Clarified Notification of Disposition of Collateral </a:t>
            </a:r>
            <a:r>
              <a:rPr lang="en-US" sz="5100" dirty="0">
                <a:effectLst/>
              </a:rPr>
              <a:t>Ala Code §§7-9A-613 (non consumer) and 7-9A-614 (consumer)</a:t>
            </a:r>
          </a:p>
          <a:p>
            <a:pPr marL="0" indent="0">
              <a:spcBef>
                <a:spcPts val="400"/>
              </a:spcBef>
              <a:buNone/>
            </a:pPr>
            <a:endParaRPr lang="en-US" sz="1100" dirty="0">
              <a:effectLst/>
            </a:endParaRPr>
          </a:p>
          <a:p>
            <a:endParaRPr lang="en-US" sz="1100" dirty="0"/>
          </a:p>
        </p:txBody>
      </p:sp>
      <p:sp>
        <p:nvSpPr>
          <p:cNvPr id="4" name="TextBox 3">
            <a:extLst>
              <a:ext uri="{FF2B5EF4-FFF2-40B4-BE49-F238E27FC236}">
                <a16:creationId xmlns:a16="http://schemas.microsoft.com/office/drawing/2014/main" id="{D4A51393-17FF-F915-631B-7AC4EA258CA3}"/>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11</a:t>
            </a:fld>
            <a:endParaRPr lang="en-US" sz="1200" dirty="0"/>
          </a:p>
        </p:txBody>
      </p:sp>
    </p:spTree>
    <p:extLst>
      <p:ext uri="{BB962C8B-B14F-4D97-AF65-F5344CB8AC3E}">
        <p14:creationId xmlns:p14="http://schemas.microsoft.com/office/powerpoint/2010/main" val="394767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4157570" y="363757"/>
            <a:ext cx="5056633" cy="1106424"/>
          </a:xfrm>
        </p:spPr>
        <p:txBody>
          <a:bodyPr>
            <a:normAutofit/>
          </a:bodyPr>
          <a:lstStyle/>
          <a:p>
            <a:r>
              <a:rPr lang="en-US" sz="3600" dirty="0"/>
              <a:t>Article 1 - </a:t>
            </a:r>
            <a:r>
              <a:rPr lang="en-US" sz="3600" dirty="0">
                <a:highlight>
                  <a:srgbClr val="FFFF00"/>
                </a:highlight>
              </a:rPr>
              <a:t>Definitions </a:t>
            </a:r>
          </a:p>
        </p:txBody>
      </p:sp>
      <p:sp>
        <p:nvSpPr>
          <p:cNvPr id="5140" name="Rectangle 5139">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4" name="Picture 4">
            <a:extLst>
              <a:ext uri="{FF2B5EF4-FFF2-40B4-BE49-F238E27FC236}">
                <a16:creationId xmlns:a16="http://schemas.microsoft.com/office/drawing/2014/main" id="{797DBDE1-A460-D4E7-5F9A-794A1990BA9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72" t="34661" r="6233" b="39587"/>
          <a:stretch/>
        </p:blipFill>
        <p:spPr bwMode="auto">
          <a:xfrm>
            <a:off x="-63626" y="109491"/>
            <a:ext cx="2486798" cy="1179813"/>
          </a:xfrm>
          <a:prstGeom prst="rect">
            <a:avLst/>
          </a:prstGeom>
          <a:noFill/>
          <a:extLst>
            <a:ext uri="{909E8E84-426E-40DD-AFC4-6F175D3DCCD1}">
              <a14:hiddenFill xmlns:a14="http://schemas.microsoft.com/office/drawing/2010/main">
                <a:solidFill>
                  <a:srgbClr val="FFFFFF"/>
                </a:solidFill>
              </a14:hiddenFill>
            </a:ext>
          </a:extLst>
        </p:spPr>
      </p:pic>
      <p:sp useBgFill="1">
        <p:nvSpPr>
          <p:cNvPr id="5142" name="Rectangle 5141">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a:extLst>
              <a:ext uri="{FF2B5EF4-FFF2-40B4-BE49-F238E27FC236}">
                <a16:creationId xmlns:a16="http://schemas.microsoft.com/office/drawing/2014/main" id="{B5C0710B-F290-40FB-AEE6-F0802CA84A19}"/>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22" r="1" b="14717"/>
          <a:stretch/>
        </p:blipFill>
        <p:spPr bwMode="auto">
          <a:xfrm>
            <a:off x="7968462" y="1443039"/>
            <a:ext cx="3761482" cy="5251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483814-C628-8660-EDB6-621963D7B45A}"/>
              </a:ext>
            </a:extLst>
          </p:cNvPr>
          <p:cNvSpPr txBox="1"/>
          <p:nvPr/>
        </p:nvSpPr>
        <p:spPr>
          <a:xfrm>
            <a:off x="265146" y="1435171"/>
            <a:ext cx="7545781" cy="5160387"/>
          </a:xfrm>
          <a:prstGeom prst="rect">
            <a:avLst/>
          </a:prstGeom>
          <a:noFill/>
        </p:spPr>
        <p:txBody>
          <a:bodyPr wrap="square" rtlCol="0">
            <a:spAutoFit/>
          </a:bodyPr>
          <a:lstStyle/>
          <a:p>
            <a:pPr marL="285750" indent="-285750">
              <a:spcBef>
                <a:spcPts val="400"/>
              </a:spcBef>
              <a:buFont typeface="Wingdings" pitchFamily="2" charset="2"/>
              <a:buChar char="q"/>
            </a:pPr>
            <a:r>
              <a:rPr lang="en-US" dirty="0">
                <a:solidFill>
                  <a:srgbClr val="000000"/>
                </a:solidFill>
                <a:effectLst/>
              </a:rPr>
              <a:t>“</a:t>
            </a:r>
            <a:r>
              <a:rPr lang="en-US" dirty="0">
                <a:solidFill>
                  <a:srgbClr val="000000"/>
                </a:solidFill>
                <a:effectLst/>
                <a:highlight>
                  <a:srgbClr val="FFFF00"/>
                </a:highlight>
              </a:rPr>
              <a:t>bearer</a:t>
            </a:r>
            <a:r>
              <a:rPr lang="en-US" dirty="0">
                <a:solidFill>
                  <a:srgbClr val="000000"/>
                </a:solidFill>
                <a:effectLst/>
              </a:rPr>
              <a:t>” (Ala Code §7-1-201(b)(5)) is expanded to include one having control</a:t>
            </a:r>
          </a:p>
          <a:p>
            <a:pPr marL="285750" indent="-285750">
              <a:spcBef>
                <a:spcPts val="400"/>
              </a:spcBef>
              <a:buFont typeface="Wingdings" pitchFamily="2" charset="2"/>
              <a:buChar char="q"/>
            </a:pPr>
            <a:r>
              <a:rPr lang="en-US" dirty="0">
                <a:solidFill>
                  <a:srgbClr val="000000"/>
                </a:solidFill>
                <a:highlight>
                  <a:srgbClr val="00FF00"/>
                </a:highlight>
              </a:rPr>
              <a:t>“electronic” </a:t>
            </a:r>
            <a:r>
              <a:rPr lang="en-US" dirty="0">
                <a:solidFill>
                  <a:srgbClr val="000000"/>
                </a:solidFill>
              </a:rPr>
              <a:t>(Ala Code §7-1-201(b)(16A)</a:t>
            </a:r>
            <a:endParaRPr lang="en-US" dirty="0">
              <a:solidFill>
                <a:srgbClr val="000000"/>
              </a:solidFill>
              <a:effectLst/>
            </a:endParaRPr>
          </a:p>
          <a:p>
            <a:pPr marL="285750" indent="-285750">
              <a:spcBef>
                <a:spcPts val="400"/>
              </a:spcBef>
              <a:buFont typeface="Wingdings" pitchFamily="2" charset="2"/>
              <a:buChar char="q"/>
            </a:pPr>
            <a:r>
              <a:rPr lang="en-US" dirty="0">
                <a:solidFill>
                  <a:srgbClr val="000000"/>
                </a:solidFill>
                <a:effectLst/>
              </a:rPr>
              <a:t>“</a:t>
            </a:r>
            <a:r>
              <a:rPr lang="en-US" dirty="0">
                <a:solidFill>
                  <a:srgbClr val="000000"/>
                </a:solidFill>
                <a:effectLst/>
                <a:highlight>
                  <a:srgbClr val="FFFF00"/>
                </a:highlight>
              </a:rPr>
              <a:t>deliver</a:t>
            </a:r>
            <a:r>
              <a:rPr lang="en-US" dirty="0">
                <a:solidFill>
                  <a:srgbClr val="000000"/>
                </a:solidFill>
                <a:effectLst/>
              </a:rPr>
              <a:t>” (Ala Code §7-1-201(b)(15)) is expanded to include transfer of control</a:t>
            </a:r>
          </a:p>
          <a:p>
            <a:pPr marL="285750" indent="-285750">
              <a:spcBef>
                <a:spcPts val="400"/>
              </a:spcBef>
              <a:buFont typeface="Wingdings" pitchFamily="2" charset="2"/>
              <a:buChar char="q"/>
            </a:pPr>
            <a:r>
              <a:rPr lang="en-US" dirty="0">
                <a:solidFill>
                  <a:srgbClr val="000000"/>
                </a:solidFill>
                <a:effectLst/>
                <a:highlight>
                  <a:srgbClr val="FFFF00"/>
                </a:highlight>
              </a:rPr>
              <a:t>“holder</a:t>
            </a:r>
            <a:r>
              <a:rPr lang="en-US" dirty="0">
                <a:solidFill>
                  <a:srgbClr val="000000"/>
                </a:solidFill>
                <a:effectLst/>
              </a:rPr>
              <a:t>” (Ala Code §7-1-201(b)(21)) is expanded to include one having control</a:t>
            </a:r>
          </a:p>
          <a:p>
            <a:pPr marL="285750" indent="-285750">
              <a:spcBef>
                <a:spcPts val="400"/>
              </a:spcBef>
              <a:buFont typeface="Wingdings" pitchFamily="2" charset="2"/>
              <a:buChar char="q"/>
            </a:pPr>
            <a:r>
              <a:rPr lang="en-US" dirty="0">
                <a:solidFill>
                  <a:srgbClr val="000000"/>
                </a:solidFill>
                <a:effectLst/>
              </a:rPr>
              <a:t> the term </a:t>
            </a:r>
            <a:r>
              <a:rPr lang="en-US" dirty="0">
                <a:solidFill>
                  <a:srgbClr val="000000"/>
                </a:solidFill>
                <a:effectLst/>
                <a:highlight>
                  <a:srgbClr val="00FF00"/>
                </a:highlight>
              </a:rPr>
              <a:t>“record” </a:t>
            </a:r>
            <a:r>
              <a:rPr lang="en-US" dirty="0">
                <a:solidFill>
                  <a:srgbClr val="000000"/>
                </a:solidFill>
                <a:effectLst/>
              </a:rPr>
              <a:t>(Ala Code §7-1-201(b)(31)) </a:t>
            </a:r>
            <a:r>
              <a:rPr lang="en-US" dirty="0">
                <a:solidFill>
                  <a:srgbClr val="000000"/>
                </a:solidFill>
                <a:effectLst/>
                <a:highlight>
                  <a:srgbClr val="00FF00"/>
                </a:highlight>
              </a:rPr>
              <a:t>is substituted for “writing” throughout the UCC to encompass electronic documents</a:t>
            </a:r>
          </a:p>
          <a:p>
            <a:pPr marL="285750" indent="-285750">
              <a:spcBef>
                <a:spcPts val="400"/>
              </a:spcBef>
              <a:buFont typeface="Wingdings" pitchFamily="2" charset="2"/>
              <a:buChar char="q"/>
            </a:pPr>
            <a:r>
              <a:rPr lang="en-US" dirty="0">
                <a:solidFill>
                  <a:srgbClr val="000000"/>
                </a:solidFill>
                <a:effectLst/>
              </a:rPr>
              <a:t>“</a:t>
            </a:r>
            <a:r>
              <a:rPr lang="en-US" dirty="0">
                <a:solidFill>
                  <a:srgbClr val="000000"/>
                </a:solidFill>
                <a:effectLst/>
                <a:highlight>
                  <a:srgbClr val="FFFF00"/>
                </a:highlight>
              </a:rPr>
              <a:t>send</a:t>
            </a:r>
            <a:r>
              <a:rPr lang="en-US" dirty="0">
                <a:solidFill>
                  <a:srgbClr val="000000"/>
                </a:solidFill>
                <a:effectLst/>
              </a:rPr>
              <a:t>” (revised Ala Code §7-1-201(b)(36)) redefined to permit electronic transmission</a:t>
            </a:r>
          </a:p>
          <a:p>
            <a:pPr marL="285750" indent="-285750">
              <a:spcBef>
                <a:spcPts val="400"/>
              </a:spcBef>
              <a:buFont typeface="Wingdings" pitchFamily="2" charset="2"/>
              <a:buChar char="q"/>
            </a:pPr>
            <a:r>
              <a:rPr lang="en-US" dirty="0">
                <a:solidFill>
                  <a:srgbClr val="000000"/>
                </a:solidFill>
                <a:effectLst/>
                <a:highlight>
                  <a:srgbClr val="00FF00"/>
                </a:highlight>
              </a:rPr>
              <a:t>“sign</a:t>
            </a:r>
            <a:r>
              <a:rPr lang="en-US" dirty="0">
                <a:solidFill>
                  <a:srgbClr val="000000"/>
                </a:solidFill>
                <a:effectLst/>
              </a:rPr>
              <a:t>” (revised Ala Code §7-1-201(b)(37)15) </a:t>
            </a:r>
            <a:r>
              <a:rPr lang="en-US" dirty="0">
                <a:solidFill>
                  <a:srgbClr val="000000"/>
                </a:solidFill>
                <a:effectLst/>
                <a:highlight>
                  <a:srgbClr val="00FF00"/>
                </a:highlight>
              </a:rPr>
              <a:t>is redefined to include electronic signatures</a:t>
            </a:r>
          </a:p>
          <a:p>
            <a:pPr marL="285750" indent="-285750">
              <a:spcBef>
                <a:spcPts val="400"/>
              </a:spcBef>
              <a:buFont typeface="Wingdings" pitchFamily="2" charset="2"/>
              <a:buChar char="q"/>
            </a:pPr>
            <a:r>
              <a:rPr lang="en-US" dirty="0">
                <a:solidFill>
                  <a:srgbClr val="000000"/>
                </a:solidFill>
                <a:effectLst/>
              </a:rPr>
              <a:t>the term</a:t>
            </a:r>
            <a:r>
              <a:rPr lang="en-US" dirty="0">
                <a:solidFill>
                  <a:srgbClr val="000000"/>
                </a:solidFill>
                <a:effectLst/>
                <a:highlight>
                  <a:srgbClr val="00FFFF"/>
                </a:highlight>
              </a:rPr>
              <a:t> “conspicuous</a:t>
            </a:r>
            <a:r>
              <a:rPr lang="en-US" dirty="0">
                <a:solidFill>
                  <a:srgbClr val="000000"/>
                </a:solidFill>
                <a:effectLst/>
              </a:rPr>
              <a:t>” (Ala Code §7-1-201(b)(10) is redefined to apply more broadly based on a “</a:t>
            </a:r>
            <a:r>
              <a:rPr lang="en-US" dirty="0">
                <a:solidFill>
                  <a:srgbClr val="000000"/>
                </a:solidFill>
                <a:effectLst/>
                <a:highlight>
                  <a:srgbClr val="00FFFF"/>
                </a:highlight>
              </a:rPr>
              <a:t>totality of circumstances/reasonable person” test administered by the Court </a:t>
            </a:r>
            <a:r>
              <a:rPr lang="en-US" dirty="0">
                <a:solidFill>
                  <a:srgbClr val="000000"/>
                </a:solidFill>
                <a:effectLst/>
              </a:rPr>
              <a:t>to the terms of both paper and electronic documents.</a:t>
            </a:r>
          </a:p>
        </p:txBody>
      </p:sp>
      <p:sp>
        <p:nvSpPr>
          <p:cNvPr id="3" name="TextBox 2">
            <a:extLst>
              <a:ext uri="{FF2B5EF4-FFF2-40B4-BE49-F238E27FC236}">
                <a16:creationId xmlns:a16="http://schemas.microsoft.com/office/drawing/2014/main" id="{0C05468E-2CA2-1452-93B4-4E8159E7A783}"/>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12</a:t>
            </a:fld>
            <a:endParaRPr lang="en-US" sz="1200" dirty="0"/>
          </a:p>
        </p:txBody>
      </p:sp>
    </p:spTree>
    <p:extLst>
      <p:ext uri="{BB962C8B-B14F-4D97-AF65-F5344CB8AC3E}">
        <p14:creationId xmlns:p14="http://schemas.microsoft.com/office/powerpoint/2010/main" val="114121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587346" y="449746"/>
            <a:ext cx="4683321" cy="1476151"/>
          </a:xfrm>
        </p:spPr>
        <p:txBody>
          <a:bodyPr anchor="t">
            <a:noAutofit/>
          </a:bodyPr>
          <a:lstStyle/>
          <a:p>
            <a:pPr algn="ctr">
              <a:lnSpc>
                <a:spcPct val="150000"/>
              </a:lnSpc>
            </a:pPr>
            <a:r>
              <a:rPr lang="en-US" dirty="0"/>
              <a:t>Article 2 &amp; 2A –</a:t>
            </a:r>
            <a:br>
              <a:rPr lang="en-US" dirty="0"/>
            </a:br>
            <a:r>
              <a:rPr lang="en-US" dirty="0">
                <a:highlight>
                  <a:srgbClr val="FFFF00"/>
                </a:highlight>
              </a:rPr>
              <a:t>Hybrid Transactions</a:t>
            </a:r>
          </a:p>
        </p:txBody>
      </p:sp>
      <p:pic>
        <p:nvPicPr>
          <p:cNvPr id="6146" name="Picture 2">
            <a:extLst>
              <a:ext uri="{FF2B5EF4-FFF2-40B4-BE49-F238E27FC236}">
                <a16:creationId xmlns:a16="http://schemas.microsoft.com/office/drawing/2014/main" id="{0502F108-DB5D-EC34-DD57-3243204C301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5" r="-2" b="-2"/>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6090497" y="449746"/>
            <a:ext cx="5868418" cy="5958504"/>
          </a:xfrm>
        </p:spPr>
        <p:txBody>
          <a:bodyPr anchor="t">
            <a:noAutofit/>
          </a:bodyPr>
          <a:lstStyle/>
          <a:p>
            <a:pPr marL="0" indent="0">
              <a:lnSpc>
                <a:spcPct val="110000"/>
              </a:lnSpc>
              <a:spcAft>
                <a:spcPts val="600"/>
              </a:spcAft>
              <a:buNone/>
            </a:pPr>
            <a:r>
              <a:rPr lang="en-US" dirty="0">
                <a:solidFill>
                  <a:srgbClr val="000000"/>
                </a:solidFill>
                <a:effectLst/>
              </a:rPr>
              <a:t>A </a:t>
            </a:r>
            <a:r>
              <a:rPr lang="en-US" dirty="0">
                <a:solidFill>
                  <a:srgbClr val="000000"/>
                </a:solidFill>
                <a:effectLst/>
                <a:highlight>
                  <a:srgbClr val="FFFF00"/>
                </a:highlight>
              </a:rPr>
              <a:t>hybrid transaction </a:t>
            </a:r>
            <a:r>
              <a:rPr lang="en-US" dirty="0">
                <a:solidFill>
                  <a:srgbClr val="000000"/>
                </a:solidFill>
                <a:effectLst/>
              </a:rPr>
              <a:t>is a transaction where services or licenses of information are supplied in connection with the sale or lease of goods. </a:t>
            </a:r>
          </a:p>
          <a:p>
            <a:pPr marL="0" indent="0">
              <a:lnSpc>
                <a:spcPct val="110000"/>
              </a:lnSpc>
              <a:spcAft>
                <a:spcPts val="600"/>
              </a:spcAft>
              <a:buNone/>
            </a:pPr>
            <a:r>
              <a:rPr lang="en-US" dirty="0">
                <a:solidFill>
                  <a:srgbClr val="000000"/>
                </a:solidFill>
                <a:effectLst/>
              </a:rPr>
              <a:t>Ala Code §§7-2-102(2), and 7-2-106(5) for the sale of goods and Ala Code §§7-2A-102(2) and 7-2A-103(1)(h.1) now statutorily </a:t>
            </a:r>
            <a:r>
              <a:rPr lang="en-US" dirty="0">
                <a:solidFill>
                  <a:srgbClr val="000000"/>
                </a:solidFill>
                <a:effectLst/>
                <a:highlight>
                  <a:srgbClr val="00FF00"/>
                </a:highlight>
              </a:rPr>
              <a:t>recognize, using Alabama’s prevailing purpose test hybrid transactions in connection with the sale or leasing of goods.</a:t>
            </a:r>
          </a:p>
          <a:p>
            <a:pPr>
              <a:buFont typeface="Wingdings" pitchFamily="2" charset="2"/>
              <a:buChar char="Ø"/>
            </a:pPr>
            <a:r>
              <a:rPr lang="en-US" dirty="0">
                <a:solidFill>
                  <a:srgbClr val="000000"/>
                </a:solidFill>
                <a:highlight>
                  <a:srgbClr val="FFFF00"/>
                </a:highlight>
              </a:rPr>
              <a:t>Finance Lease exception</a:t>
            </a:r>
            <a:endParaRPr lang="en-US" dirty="0">
              <a:solidFill>
                <a:srgbClr val="000000"/>
              </a:solidFill>
              <a:effectLst/>
              <a:highlight>
                <a:srgbClr val="FFFF00"/>
              </a:highlight>
            </a:endParaRPr>
          </a:p>
        </p:txBody>
      </p:sp>
      <p:sp>
        <p:nvSpPr>
          <p:cNvPr id="4" name="TextBox 3">
            <a:extLst>
              <a:ext uri="{FF2B5EF4-FFF2-40B4-BE49-F238E27FC236}">
                <a16:creationId xmlns:a16="http://schemas.microsoft.com/office/drawing/2014/main" id="{DAA9C14F-2873-81A2-1AE8-A8C178B6705E}"/>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13</a:t>
            </a:fld>
            <a:endParaRPr lang="en-US" sz="1200" dirty="0"/>
          </a:p>
        </p:txBody>
      </p:sp>
    </p:spTree>
    <p:extLst>
      <p:ext uri="{BB962C8B-B14F-4D97-AF65-F5344CB8AC3E}">
        <p14:creationId xmlns:p14="http://schemas.microsoft.com/office/powerpoint/2010/main" val="42145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Shape 717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2725003" y="22215"/>
            <a:ext cx="6741993" cy="1330840"/>
          </a:xfrm>
        </p:spPr>
        <p:txBody>
          <a:bodyPr>
            <a:normAutofit/>
          </a:bodyPr>
          <a:lstStyle/>
          <a:p>
            <a:pPr algn="ctr"/>
            <a:r>
              <a:rPr lang="en-US" dirty="0"/>
              <a:t>Article 3 &amp; 4 - Instruments</a:t>
            </a:r>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288961" y="1375270"/>
            <a:ext cx="6017909" cy="5046504"/>
          </a:xfrm>
        </p:spPr>
        <p:txBody>
          <a:bodyPr>
            <a:noAutofit/>
          </a:bodyPr>
          <a:lstStyle/>
          <a:p>
            <a:pPr marL="0" indent="0">
              <a:spcBef>
                <a:spcPts val="1200"/>
              </a:spcBef>
              <a:buNone/>
            </a:pPr>
            <a:r>
              <a:rPr lang="en-US" sz="2000" dirty="0">
                <a:solidFill>
                  <a:srgbClr val="000000"/>
                </a:solidFill>
                <a:effectLst/>
                <a:latin typeface="Times New Roman" panose="02020603050405020304" pitchFamily="18" charset="0"/>
              </a:rPr>
              <a:t>The UCC revisions allow certain ministerial terms within an instrument to not affect the instruments’ negotiability, non “wet” signatures, and permit images of certain instruments to be substituted for the instrument in accordance with federal banking regulations.</a:t>
            </a:r>
            <a:endParaRPr lang="en-US" sz="2000" dirty="0"/>
          </a:p>
          <a:p>
            <a:pPr>
              <a:lnSpc>
                <a:spcPct val="100000"/>
              </a:lnSpc>
              <a:spcBef>
                <a:spcPts val="1200"/>
              </a:spcBef>
              <a:buFont typeface="Wingdings" pitchFamily="2" charset="2"/>
              <a:buChar char="Ø"/>
            </a:pPr>
            <a:r>
              <a:rPr lang="en-US" sz="2000" dirty="0"/>
              <a:t>Ala Code §7-3-104(a)(3) – </a:t>
            </a:r>
            <a:r>
              <a:rPr lang="en-US" sz="2000" dirty="0">
                <a:highlight>
                  <a:srgbClr val="FFFF00"/>
                </a:highlight>
              </a:rPr>
              <a:t>choice of law and choice of forum clause does not affect negotiability</a:t>
            </a:r>
          </a:p>
          <a:p>
            <a:pPr>
              <a:lnSpc>
                <a:spcPct val="100000"/>
              </a:lnSpc>
              <a:spcBef>
                <a:spcPts val="1200"/>
              </a:spcBef>
              <a:buFont typeface="Wingdings" pitchFamily="2" charset="2"/>
              <a:buChar char="Ø"/>
            </a:pPr>
            <a:r>
              <a:rPr lang="en-US" sz="2000" dirty="0"/>
              <a:t>Ala Code §7-3-105(a)(2) – </a:t>
            </a:r>
            <a:r>
              <a:rPr lang="en-US" sz="2000" dirty="0">
                <a:highlight>
                  <a:srgbClr val="00FF00"/>
                </a:highlight>
              </a:rPr>
              <a:t>image may be substituted for actual instrument in accordance with banking regulations</a:t>
            </a:r>
          </a:p>
          <a:p>
            <a:pPr>
              <a:lnSpc>
                <a:spcPct val="100000"/>
              </a:lnSpc>
              <a:spcBef>
                <a:spcPts val="1200"/>
              </a:spcBef>
              <a:buFont typeface="Wingdings" pitchFamily="2" charset="2"/>
              <a:buChar char="Ø"/>
            </a:pPr>
            <a:r>
              <a:rPr lang="en-US" sz="2000" kern="100" dirty="0">
                <a:effectLst/>
                <a:ea typeface="Calibri" panose="020F0502020204030204" pitchFamily="34" charset="0"/>
                <a:cs typeface="Times New Roman" panose="02020603050405020304" pitchFamily="18" charset="0"/>
              </a:rPr>
              <a:t>Ala Code §7-3-401 -  </a:t>
            </a:r>
            <a:r>
              <a:rPr lang="en-US" sz="2000" kern="100" dirty="0">
                <a:effectLst/>
                <a:highlight>
                  <a:srgbClr val="FFFF00"/>
                </a:highlight>
                <a:ea typeface="Calibri" panose="020F0502020204030204" pitchFamily="34" charset="0"/>
                <a:cs typeface="Times New Roman" panose="02020603050405020304" pitchFamily="18" charset="0"/>
              </a:rPr>
              <a:t>a “wet” signature is no longer required on an instrument</a:t>
            </a:r>
            <a:endParaRPr lang="en-US" sz="2000" dirty="0">
              <a:highlight>
                <a:srgbClr val="FFFF00"/>
              </a:highlight>
            </a:endParaRPr>
          </a:p>
          <a:p>
            <a:pPr>
              <a:lnSpc>
                <a:spcPct val="100000"/>
              </a:lnSpc>
              <a:spcBef>
                <a:spcPts val="1200"/>
              </a:spcBef>
              <a:buFont typeface="Wingdings" pitchFamily="2" charset="2"/>
              <a:buChar char="Ø"/>
            </a:pPr>
            <a:r>
              <a:rPr lang="en-US" sz="2000" dirty="0"/>
              <a:t>Ala Code §7-3-604(a) – </a:t>
            </a:r>
            <a:r>
              <a:rPr lang="en-US" sz="2000" dirty="0">
                <a:highlight>
                  <a:srgbClr val="00FFFF"/>
                </a:highlight>
              </a:rPr>
              <a:t>obligation to pay not discharged solely by destruction of check when image is thereafter transmitted</a:t>
            </a:r>
          </a:p>
        </p:txBody>
      </p:sp>
      <p:pic>
        <p:nvPicPr>
          <p:cNvPr id="7172" name="Picture 4">
            <a:extLst>
              <a:ext uri="{FF2B5EF4-FFF2-40B4-BE49-F238E27FC236}">
                <a16:creationId xmlns:a16="http://schemas.microsoft.com/office/drawing/2014/main" id="{4E02C806-E7EA-E19D-2540-6D9C572BFE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80610" y="1897987"/>
            <a:ext cx="4737650" cy="3084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5AB5CE-2475-C525-35C3-DBBB22ADA2CD}"/>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14</a:t>
            </a:fld>
            <a:endParaRPr lang="en-US" sz="1200" dirty="0"/>
          </a:p>
        </p:txBody>
      </p:sp>
    </p:spTree>
    <p:extLst>
      <p:ext uri="{BB962C8B-B14F-4D97-AF65-F5344CB8AC3E}">
        <p14:creationId xmlns:p14="http://schemas.microsoft.com/office/powerpoint/2010/main" val="127316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711676" y="294041"/>
            <a:ext cx="4683321" cy="2148841"/>
          </a:xfrm>
        </p:spPr>
        <p:txBody>
          <a:bodyPr anchor="t">
            <a:normAutofit/>
          </a:bodyPr>
          <a:lstStyle/>
          <a:p>
            <a:pPr algn="ctr">
              <a:lnSpc>
                <a:spcPct val="150000"/>
              </a:lnSpc>
            </a:pPr>
            <a:r>
              <a:rPr lang="en-US" dirty="0"/>
              <a:t>Article 4A – </a:t>
            </a:r>
            <a:r>
              <a:rPr lang="en-US" dirty="0">
                <a:highlight>
                  <a:srgbClr val="FFFF00"/>
                </a:highlight>
              </a:rPr>
              <a:t>Security Procedures</a:t>
            </a:r>
          </a:p>
        </p:txBody>
      </p:sp>
      <p:pic>
        <p:nvPicPr>
          <p:cNvPr id="8194" name="Picture 2">
            <a:extLst>
              <a:ext uri="{FF2B5EF4-FFF2-40B4-BE49-F238E27FC236}">
                <a16:creationId xmlns:a16="http://schemas.microsoft.com/office/drawing/2014/main" id="{3195681E-C222-EF92-511E-888A5CB95CF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2" b="1494"/>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7045377" y="670559"/>
            <a:ext cx="5141120" cy="5445076"/>
          </a:xfrm>
        </p:spPr>
        <p:txBody>
          <a:bodyPr anchor="t">
            <a:noAutofit/>
          </a:bodyPr>
          <a:lstStyle/>
          <a:p>
            <a:pPr marL="0" indent="0">
              <a:lnSpc>
                <a:spcPct val="120000"/>
              </a:lnSpc>
              <a:spcBef>
                <a:spcPts val="400"/>
              </a:spcBef>
              <a:buNone/>
            </a:pPr>
            <a:r>
              <a:rPr lang="en-US" dirty="0">
                <a:effectLst/>
                <a:ea typeface="Calibri" panose="020F0502020204030204" pitchFamily="34" charset="0"/>
              </a:rPr>
              <a:t>Ala Code § 7-4A-201 has been amended </a:t>
            </a:r>
            <a:r>
              <a:rPr lang="en-US" dirty="0">
                <a:effectLst/>
                <a:highlight>
                  <a:srgbClr val="FFFF00"/>
                </a:highlight>
                <a:ea typeface="Calibri" panose="020F0502020204030204" pitchFamily="34" charset="0"/>
              </a:rPr>
              <a:t>to permit a security procedure to impose an obligation on the receiving bank or the customer</a:t>
            </a:r>
            <a:r>
              <a:rPr lang="en-US" dirty="0">
                <a:effectLst/>
                <a:ea typeface="Calibri" panose="020F0502020204030204" pitchFamily="34" charset="0"/>
              </a:rPr>
              <a:t>, and to clearly delineate that </a:t>
            </a:r>
            <a:r>
              <a:rPr lang="en-US" dirty="0">
                <a:effectLst/>
                <a:highlight>
                  <a:srgbClr val="00FF00"/>
                </a:highlight>
                <a:ea typeface="Calibri" panose="020F0502020204030204" pitchFamily="34" charset="0"/>
              </a:rPr>
              <a:t>simply requiring a payment order to be sent from a known email address, IP address or telephone number is not by itself a security procedure</a:t>
            </a:r>
            <a:r>
              <a:rPr lang="en-US" dirty="0">
                <a:effectLst/>
                <a:highlight>
                  <a:srgbClr val="00FF00"/>
                </a:highlight>
              </a:rPr>
              <a:t> </a:t>
            </a:r>
            <a:endParaRPr lang="en-US" dirty="0">
              <a:highlight>
                <a:srgbClr val="00FF00"/>
              </a:highlight>
            </a:endParaRPr>
          </a:p>
        </p:txBody>
      </p:sp>
      <p:sp>
        <p:nvSpPr>
          <p:cNvPr id="4" name="TextBox 3">
            <a:extLst>
              <a:ext uri="{FF2B5EF4-FFF2-40B4-BE49-F238E27FC236}">
                <a16:creationId xmlns:a16="http://schemas.microsoft.com/office/drawing/2014/main" id="{60AC65D0-887D-3038-B92B-FBD14ECD9B1A}"/>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15</a:t>
            </a:fld>
            <a:endParaRPr lang="en-US" sz="1200" dirty="0"/>
          </a:p>
        </p:txBody>
      </p:sp>
    </p:spTree>
    <p:extLst>
      <p:ext uri="{BB962C8B-B14F-4D97-AF65-F5344CB8AC3E}">
        <p14:creationId xmlns:p14="http://schemas.microsoft.com/office/powerpoint/2010/main" val="343260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8" name="Rectangle 922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Freeform: Shape 922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1137034" y="313156"/>
            <a:ext cx="9392421" cy="1330841"/>
          </a:xfrm>
        </p:spPr>
        <p:txBody>
          <a:bodyPr>
            <a:normAutofit/>
          </a:bodyPr>
          <a:lstStyle/>
          <a:p>
            <a:pPr algn="ctr"/>
            <a:r>
              <a:rPr lang="en-US" dirty="0"/>
              <a:t>Article 5 – </a:t>
            </a:r>
            <a:r>
              <a:rPr lang="en-US" dirty="0">
                <a:highlight>
                  <a:srgbClr val="FFFF00"/>
                </a:highlight>
              </a:rPr>
              <a:t>Letters of Credit</a:t>
            </a:r>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1137034" y="2198362"/>
            <a:ext cx="4958966" cy="3917773"/>
          </a:xfrm>
        </p:spPr>
        <p:txBody>
          <a:bodyPr>
            <a:normAutofit lnSpcReduction="10000"/>
          </a:bodyPr>
          <a:lstStyle/>
          <a:p>
            <a:pPr>
              <a:lnSpc>
                <a:spcPct val="100000"/>
              </a:lnSpc>
              <a:spcAft>
                <a:spcPts val="600"/>
              </a:spcAft>
              <a:buFont typeface="Wingdings" pitchFamily="2" charset="2"/>
              <a:buChar char="v"/>
            </a:pPr>
            <a:r>
              <a:rPr lang="en-US" dirty="0"/>
              <a:t>Ala Code §7-5-104 – signed electronic records have same legal effect as signed tangible documents.  </a:t>
            </a:r>
            <a:r>
              <a:rPr lang="en-US" dirty="0">
                <a:highlight>
                  <a:srgbClr val="FFFF00"/>
                </a:highlight>
              </a:rPr>
              <a:t>Electronic Signatures are now permitted on letters of credit.</a:t>
            </a:r>
          </a:p>
          <a:p>
            <a:pPr>
              <a:lnSpc>
                <a:spcPct val="100000"/>
              </a:lnSpc>
              <a:spcAft>
                <a:spcPts val="600"/>
              </a:spcAft>
              <a:buFont typeface="Wingdings" pitchFamily="2" charset="2"/>
              <a:buChar char="v"/>
            </a:pPr>
            <a:r>
              <a:rPr lang="en-US" dirty="0"/>
              <a:t>Ala Code §7-5-116(d) </a:t>
            </a:r>
            <a:r>
              <a:rPr lang="en-US" dirty="0">
                <a:highlight>
                  <a:srgbClr val="00FF00"/>
                </a:highlight>
              </a:rPr>
              <a:t>underscores branch separateness</a:t>
            </a:r>
          </a:p>
        </p:txBody>
      </p:sp>
      <p:pic>
        <p:nvPicPr>
          <p:cNvPr id="9218" name="Picture 2">
            <a:extLst>
              <a:ext uri="{FF2B5EF4-FFF2-40B4-BE49-F238E27FC236}">
                <a16:creationId xmlns:a16="http://schemas.microsoft.com/office/drawing/2014/main" id="{90565F1E-D552-2A42-1DDC-77B9E00D356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9367" y="2470694"/>
            <a:ext cx="5185762" cy="3448531"/>
          </a:xfrm>
          <a:prstGeom prst="rect">
            <a:avLst/>
          </a:prstGeom>
          <a:noFill/>
          <a:extLst>
            <a:ext uri="{909E8E84-426E-40DD-AFC4-6F175D3DCCD1}">
              <a14:hiddenFill xmlns:a14="http://schemas.microsoft.com/office/drawing/2010/main">
                <a:solidFill>
                  <a:srgbClr val="FFFFFF"/>
                </a:solidFill>
              </a14:hiddenFill>
            </a:ext>
          </a:extLst>
        </p:spPr>
      </p:pic>
      <p:sp>
        <p:nvSpPr>
          <p:cNvPr id="9227" name="Freeform: Shape 922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ED77683-D75A-41F5-EA87-140FEEC82CF0}"/>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16</a:t>
            </a:fld>
            <a:endParaRPr lang="en-US" sz="1200" dirty="0"/>
          </a:p>
        </p:txBody>
      </p:sp>
    </p:spTree>
    <p:extLst>
      <p:ext uri="{BB962C8B-B14F-4D97-AF65-F5344CB8AC3E}">
        <p14:creationId xmlns:p14="http://schemas.microsoft.com/office/powerpoint/2010/main" val="371276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572493" y="238539"/>
            <a:ext cx="11018520" cy="1434415"/>
          </a:xfrm>
        </p:spPr>
        <p:txBody>
          <a:bodyPr anchor="b">
            <a:normAutofit/>
          </a:bodyPr>
          <a:lstStyle/>
          <a:p>
            <a:r>
              <a:rPr lang="en-US" sz="5000" dirty="0"/>
              <a:t>Article 7 – Control of </a:t>
            </a:r>
            <a:r>
              <a:rPr lang="en-US" sz="5000" dirty="0">
                <a:highlight>
                  <a:srgbClr val="FFFF00"/>
                </a:highlight>
              </a:rPr>
              <a:t>Documents of Title</a:t>
            </a:r>
          </a:p>
        </p:txBody>
      </p:sp>
      <p:sp>
        <p:nvSpPr>
          <p:cNvPr id="102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486272" y="2979801"/>
            <a:ext cx="4428132" cy="1969433"/>
          </a:xfrm>
        </p:spPr>
        <p:txBody>
          <a:bodyPr anchor="t">
            <a:noAutofit/>
          </a:bodyPr>
          <a:lstStyle/>
          <a:p>
            <a:pPr marL="0" indent="0">
              <a:lnSpc>
                <a:spcPct val="120000"/>
              </a:lnSpc>
              <a:spcBef>
                <a:spcPts val="400"/>
              </a:spcBef>
              <a:buNone/>
            </a:pPr>
            <a:r>
              <a:rPr lang="en-US" dirty="0"/>
              <a:t>Ala Code §7-7-106 incorporates the </a:t>
            </a:r>
            <a:r>
              <a:rPr lang="en-US" dirty="0">
                <a:highlight>
                  <a:srgbClr val="00FF00"/>
                </a:highlight>
              </a:rPr>
              <a:t>updated control test for documents of title</a:t>
            </a:r>
          </a:p>
        </p:txBody>
      </p:sp>
      <p:pic>
        <p:nvPicPr>
          <p:cNvPr id="10242" name="Picture 2">
            <a:extLst>
              <a:ext uri="{FF2B5EF4-FFF2-40B4-BE49-F238E27FC236}">
                <a16:creationId xmlns:a16="http://schemas.microsoft.com/office/drawing/2014/main" id="{41177F9C-7C1E-8EE0-D0B3-88282175D41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 t="478" r="5071" b="3883"/>
          <a:stretch/>
        </p:blipFill>
        <p:spPr bwMode="auto">
          <a:xfrm>
            <a:off x="5400676" y="2214869"/>
            <a:ext cx="6540235" cy="3499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E9B40F-15F5-DFB8-93F5-8E9B2B4FF37F}"/>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17</a:t>
            </a:fld>
            <a:endParaRPr lang="en-US" sz="1200" dirty="0"/>
          </a:p>
        </p:txBody>
      </p:sp>
    </p:spTree>
    <p:extLst>
      <p:ext uri="{BB962C8B-B14F-4D97-AF65-F5344CB8AC3E}">
        <p14:creationId xmlns:p14="http://schemas.microsoft.com/office/powerpoint/2010/main" val="54597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6513788" y="365125"/>
            <a:ext cx="5373412" cy="1807305"/>
          </a:xfrm>
        </p:spPr>
        <p:txBody>
          <a:bodyPr>
            <a:normAutofit/>
          </a:bodyPr>
          <a:lstStyle/>
          <a:p>
            <a:pPr algn="ctr"/>
            <a:r>
              <a:rPr lang="en-US" sz="4100" dirty="0"/>
              <a:t>Article 8 – </a:t>
            </a:r>
            <a:r>
              <a:rPr lang="en-US" sz="4100" dirty="0">
                <a:highlight>
                  <a:srgbClr val="FFFF00"/>
                </a:highlight>
              </a:rPr>
              <a:t>Control </a:t>
            </a:r>
            <a:br>
              <a:rPr lang="en-US" sz="4100" dirty="0">
                <a:highlight>
                  <a:srgbClr val="FFFF00"/>
                </a:highlight>
              </a:rPr>
            </a:br>
            <a:r>
              <a:rPr lang="en-US" sz="4100" dirty="0">
                <a:highlight>
                  <a:srgbClr val="FFFF00"/>
                </a:highlight>
              </a:rPr>
              <a:t>of Security Entitlements</a:t>
            </a:r>
          </a:p>
        </p:txBody>
      </p:sp>
      <p:pic>
        <p:nvPicPr>
          <p:cNvPr id="7" name="Picture 6">
            <a:extLst>
              <a:ext uri="{FF2B5EF4-FFF2-40B4-BE49-F238E27FC236}">
                <a16:creationId xmlns:a16="http://schemas.microsoft.com/office/drawing/2014/main" id="{5955585D-97DE-5222-B98C-BFFFF4E80F29}"/>
              </a:ext>
              <a:ext uri="{C183D7F6-B498-43B3-948B-1728B52AA6E4}">
                <adec:decorative xmlns:adec="http://schemas.microsoft.com/office/drawing/2017/decorative" val="1"/>
              </a:ext>
            </a:extLst>
          </p:cNvPr>
          <p:cNvPicPr>
            <a:picLocks noChangeAspect="1"/>
          </p:cNvPicPr>
          <p:nvPr/>
        </p:nvPicPr>
        <p:blipFill rotWithShape="1">
          <a:blip r:embed="rId3"/>
          <a:srcRect l="27207" r="1325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6513788" y="2333296"/>
            <a:ext cx="5678212" cy="3871561"/>
          </a:xfrm>
        </p:spPr>
        <p:txBody>
          <a:bodyPr>
            <a:noAutofit/>
          </a:bodyPr>
          <a:lstStyle/>
          <a:p>
            <a:pPr marL="0" indent="0">
              <a:spcBef>
                <a:spcPts val="400"/>
              </a:spcBef>
              <a:buNone/>
            </a:pPr>
            <a:r>
              <a:rPr lang="en-US" dirty="0"/>
              <a:t>Ala Code §7-8-106 incorporates the </a:t>
            </a:r>
            <a:r>
              <a:rPr lang="en-US" dirty="0">
                <a:highlight>
                  <a:srgbClr val="00FF00"/>
                </a:highlight>
              </a:rPr>
              <a:t>updated control test for </a:t>
            </a:r>
            <a:r>
              <a:rPr lang="en-US">
                <a:highlight>
                  <a:srgbClr val="00FF00"/>
                </a:highlight>
              </a:rPr>
              <a:t>Security Entitlements</a:t>
            </a:r>
          </a:p>
          <a:p>
            <a:pPr marL="0" indent="0">
              <a:spcBef>
                <a:spcPts val="400"/>
              </a:spcBef>
              <a:buNone/>
            </a:pPr>
            <a:endParaRPr lang="en-US" dirty="0"/>
          </a:p>
          <a:p>
            <a:pPr marL="0" indent="0">
              <a:spcBef>
                <a:spcPts val="400"/>
              </a:spcBef>
              <a:buNone/>
            </a:pPr>
            <a:r>
              <a:rPr lang="en-US" b="1" dirty="0"/>
              <a:t>Aside:  </a:t>
            </a:r>
            <a:r>
              <a:rPr lang="en-US" dirty="0"/>
              <a:t>If Ala Code §7-8-102(a)(9)(iii) applies, Controllable Electronic Record, Controllable Account and Controllable Payment Intangible can be a Financial Asset</a:t>
            </a:r>
          </a:p>
        </p:txBody>
      </p:sp>
      <p:sp>
        <p:nvSpPr>
          <p:cNvPr id="4" name="TextBox 3">
            <a:extLst>
              <a:ext uri="{FF2B5EF4-FFF2-40B4-BE49-F238E27FC236}">
                <a16:creationId xmlns:a16="http://schemas.microsoft.com/office/drawing/2014/main" id="{6F21DCA0-6552-D23E-0F10-FC9459DFB4BB}"/>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18</a:t>
            </a:fld>
            <a:endParaRPr lang="en-US" sz="1200" dirty="0"/>
          </a:p>
        </p:txBody>
      </p:sp>
    </p:spTree>
    <p:extLst>
      <p:ext uri="{BB962C8B-B14F-4D97-AF65-F5344CB8AC3E}">
        <p14:creationId xmlns:p14="http://schemas.microsoft.com/office/powerpoint/2010/main" val="426509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BA88-6181-D514-A854-F58BFD0EDADB}"/>
              </a:ext>
            </a:extLst>
          </p:cNvPr>
          <p:cNvSpPr>
            <a:spLocks noGrp="1"/>
          </p:cNvSpPr>
          <p:nvPr>
            <p:ph type="title"/>
          </p:nvPr>
        </p:nvSpPr>
        <p:spPr>
          <a:xfrm>
            <a:off x="838200" y="0"/>
            <a:ext cx="10515600" cy="1325563"/>
          </a:xfrm>
        </p:spPr>
        <p:txBody>
          <a:bodyPr/>
          <a:lstStyle/>
          <a:p>
            <a:pPr algn="ctr"/>
            <a:r>
              <a:rPr lang="en-US" sz="3600" dirty="0">
                <a:solidFill>
                  <a:srgbClr val="000000"/>
                </a:solidFill>
                <a:effectLst/>
                <a:latin typeface="Arial" panose="020B0604020202020204" pitchFamily="34" charset="0"/>
              </a:rPr>
              <a:t>Structuring deals starting now</a:t>
            </a:r>
            <a:br>
              <a:rPr lang="en-US"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68D3F20-DC0D-6768-B80A-FFDF5BA2084B}"/>
              </a:ext>
            </a:extLst>
          </p:cNvPr>
          <p:cNvSpPr>
            <a:spLocks noGrp="1"/>
          </p:cNvSpPr>
          <p:nvPr>
            <p:ph idx="1"/>
          </p:nvPr>
        </p:nvSpPr>
        <p:spPr>
          <a:xfrm>
            <a:off x="317292" y="662781"/>
            <a:ext cx="11557416" cy="4351338"/>
          </a:xfrm>
        </p:spPr>
        <p:txBody>
          <a:bodyPr>
            <a:noAutofit/>
          </a:bodyPr>
          <a:lstStyle/>
          <a:p>
            <a:pPr>
              <a:lnSpc>
                <a:spcPct val="100000"/>
              </a:lnSpc>
              <a:spcBef>
                <a:spcPts val="300"/>
              </a:spcBef>
              <a:buFont typeface="Wingdings" pitchFamily="2" charset="2"/>
              <a:buChar char="v"/>
            </a:pPr>
            <a:r>
              <a:rPr lang="en-US" sz="2000" dirty="0">
                <a:solidFill>
                  <a:srgbClr val="000000"/>
                </a:solidFill>
                <a:effectLst/>
              </a:rPr>
              <a:t>Controllable electronic record</a:t>
            </a:r>
          </a:p>
          <a:p>
            <a:pPr lvl="1">
              <a:lnSpc>
                <a:spcPct val="100000"/>
              </a:lnSpc>
              <a:spcBef>
                <a:spcPts val="300"/>
              </a:spcBef>
            </a:pPr>
            <a:r>
              <a:rPr lang="en-US" sz="1800" dirty="0">
                <a:solidFill>
                  <a:srgbClr val="000000"/>
                </a:solidFill>
                <a:effectLst/>
              </a:rPr>
              <a:t>Confirm that the elements of control will be satisfied</a:t>
            </a:r>
          </a:p>
          <a:p>
            <a:pPr lvl="1">
              <a:lnSpc>
                <a:spcPct val="100000"/>
              </a:lnSpc>
              <a:spcBef>
                <a:spcPts val="300"/>
              </a:spcBef>
            </a:pPr>
            <a:r>
              <a:rPr lang="en-US" sz="1800" dirty="0">
                <a:solidFill>
                  <a:srgbClr val="000000"/>
                </a:solidFill>
                <a:effectLst/>
              </a:rPr>
              <a:t>Include a choice-of-law and choice-of-forum provision, if practicable, pointing to a state that has adopted the amendments</a:t>
            </a:r>
          </a:p>
          <a:p>
            <a:pPr>
              <a:lnSpc>
                <a:spcPct val="100000"/>
              </a:lnSpc>
              <a:spcBef>
                <a:spcPts val="300"/>
              </a:spcBef>
              <a:buFont typeface="Wingdings" pitchFamily="2" charset="2"/>
              <a:buChar char="v"/>
            </a:pPr>
            <a:r>
              <a:rPr lang="en-US" sz="2000" dirty="0">
                <a:solidFill>
                  <a:srgbClr val="000000"/>
                </a:solidFill>
                <a:effectLst/>
              </a:rPr>
              <a:t>Controllable account or controllable payment intangible</a:t>
            </a:r>
          </a:p>
          <a:p>
            <a:pPr lvl="1">
              <a:lnSpc>
                <a:spcPct val="100000"/>
              </a:lnSpc>
              <a:spcBef>
                <a:spcPts val="300"/>
              </a:spcBef>
            </a:pPr>
            <a:r>
              <a:rPr lang="en-US" sz="1800" dirty="0">
                <a:solidFill>
                  <a:srgbClr val="000000"/>
                </a:solidFill>
                <a:effectLst/>
              </a:rPr>
              <a:t>Note that the controllable account or controllable payment intangible must be “evidenced” by a CER</a:t>
            </a:r>
          </a:p>
          <a:p>
            <a:pPr lvl="1">
              <a:lnSpc>
                <a:spcPct val="100000"/>
              </a:lnSpc>
              <a:spcBef>
                <a:spcPts val="300"/>
              </a:spcBef>
            </a:pPr>
            <a:r>
              <a:rPr lang="en-US" sz="1800" dirty="0">
                <a:solidFill>
                  <a:srgbClr val="000000"/>
                </a:solidFill>
                <a:effectLst/>
              </a:rPr>
              <a:t>Confirm that there is or will be an agreement by the account debtor to pay the person in control</a:t>
            </a:r>
          </a:p>
          <a:p>
            <a:pPr lvl="1">
              <a:lnSpc>
                <a:spcPct val="100000"/>
              </a:lnSpc>
              <a:spcBef>
                <a:spcPts val="300"/>
              </a:spcBef>
            </a:pPr>
            <a:r>
              <a:rPr lang="en-US" sz="1800" dirty="0">
                <a:solidFill>
                  <a:srgbClr val="000000"/>
                </a:solidFill>
                <a:effectLst/>
              </a:rPr>
              <a:t>Confirm that there is or will be a method for the person in control to provide a commercially reasonable deflection notification to the account debtor to pay the person in control, with the method being agreed to by a record “signed” by the account debtor </a:t>
            </a:r>
          </a:p>
          <a:p>
            <a:pPr>
              <a:lnSpc>
                <a:spcPct val="100000"/>
              </a:lnSpc>
              <a:spcBef>
                <a:spcPts val="300"/>
              </a:spcBef>
              <a:buFont typeface="Wingdings" pitchFamily="2" charset="2"/>
              <a:buChar char="v"/>
            </a:pPr>
            <a:r>
              <a:rPr lang="en-US" sz="2000" dirty="0">
                <a:solidFill>
                  <a:srgbClr val="000000"/>
                </a:solidFill>
                <a:effectLst/>
              </a:rPr>
              <a:t>Transferable record (UETA or E-Sign)</a:t>
            </a:r>
          </a:p>
          <a:p>
            <a:pPr lvl="1">
              <a:lnSpc>
                <a:spcPct val="100000"/>
              </a:lnSpc>
              <a:spcBef>
                <a:spcPts val="300"/>
              </a:spcBef>
            </a:pPr>
            <a:r>
              <a:rPr lang="en-US" sz="1800" dirty="0">
                <a:solidFill>
                  <a:srgbClr val="000000"/>
                </a:solidFill>
              </a:rPr>
              <a:t>I</a:t>
            </a:r>
            <a:r>
              <a:rPr lang="en-US" sz="1800" dirty="0">
                <a:solidFill>
                  <a:srgbClr val="000000"/>
                </a:solidFill>
                <a:effectLst/>
              </a:rPr>
              <a:t>nclude a choice-of-law and choice-of-forum provision, if practicable, pointing to a state that has adopted the amendments</a:t>
            </a:r>
          </a:p>
          <a:p>
            <a:pPr>
              <a:lnSpc>
                <a:spcPct val="100000"/>
              </a:lnSpc>
              <a:spcBef>
                <a:spcPts val="300"/>
              </a:spcBef>
              <a:buFont typeface="Wingdings" pitchFamily="2" charset="2"/>
              <a:buChar char="v"/>
            </a:pPr>
            <a:r>
              <a:rPr lang="en-US" sz="2000" dirty="0">
                <a:solidFill>
                  <a:srgbClr val="000000"/>
                </a:solidFill>
                <a:effectLst/>
              </a:rPr>
              <a:t>Chattel paper evidenced by an electronic record, and electronic documents of title</a:t>
            </a:r>
          </a:p>
          <a:p>
            <a:pPr lvl="1">
              <a:lnSpc>
                <a:spcPct val="100000"/>
              </a:lnSpc>
              <a:spcBef>
                <a:spcPts val="300"/>
              </a:spcBef>
            </a:pPr>
            <a:r>
              <a:rPr lang="en-US" sz="1800" dirty="0">
                <a:solidFill>
                  <a:srgbClr val="000000"/>
                </a:solidFill>
                <a:effectLst/>
              </a:rPr>
              <a:t>Confirm that the elements of control will be satisfied</a:t>
            </a:r>
          </a:p>
          <a:p>
            <a:pPr>
              <a:lnSpc>
                <a:spcPct val="100000"/>
              </a:lnSpc>
              <a:spcBef>
                <a:spcPts val="300"/>
              </a:spcBef>
              <a:buFont typeface="Wingdings" pitchFamily="2" charset="2"/>
              <a:buChar char="v"/>
            </a:pPr>
            <a:r>
              <a:rPr lang="en-US" sz="2000" dirty="0">
                <a:solidFill>
                  <a:srgbClr val="000000"/>
                </a:solidFill>
                <a:effectLst/>
              </a:rPr>
              <a:t>May need to use a consultant to confirm that the elements of control have been satisfied</a:t>
            </a:r>
          </a:p>
          <a:p>
            <a:pPr>
              <a:lnSpc>
                <a:spcPct val="100000"/>
              </a:lnSpc>
              <a:spcBef>
                <a:spcPts val="300"/>
              </a:spcBef>
              <a:buFont typeface="Wingdings" pitchFamily="2" charset="2"/>
              <a:buChar char="v"/>
            </a:pPr>
            <a:r>
              <a:rPr lang="en-US" sz="2000" dirty="0">
                <a:solidFill>
                  <a:srgbClr val="000000"/>
                </a:solidFill>
                <a:effectLst/>
              </a:rPr>
              <a:t>Alternatively consider the use of UCC Article 8 for collateral held through a custodian or exchange</a:t>
            </a:r>
          </a:p>
          <a:p>
            <a:pPr>
              <a:lnSpc>
                <a:spcPct val="100000"/>
              </a:lnSpc>
              <a:spcBef>
                <a:spcPts val="300"/>
              </a:spcBef>
              <a:buFont typeface="Wingdings" pitchFamily="2" charset="2"/>
              <a:buChar char="v"/>
            </a:pPr>
            <a:r>
              <a:rPr lang="en-US" sz="2000" dirty="0">
                <a:solidFill>
                  <a:srgbClr val="000000"/>
                </a:solidFill>
                <a:effectLst/>
              </a:rPr>
              <a:t>Drafting a control agreement</a:t>
            </a:r>
          </a:p>
          <a:p>
            <a:pPr>
              <a:lnSpc>
                <a:spcPct val="100000"/>
              </a:lnSpc>
              <a:spcBef>
                <a:spcPts val="300"/>
              </a:spcBef>
              <a:buFont typeface="Wingdings" pitchFamily="2" charset="2"/>
              <a:buChar char="v"/>
            </a:pPr>
            <a:r>
              <a:rPr lang="en-US" sz="2000" dirty="0">
                <a:solidFill>
                  <a:srgbClr val="000000"/>
                </a:solidFill>
                <a:effectLst/>
              </a:rPr>
              <a:t>Drafting an intercreditor agreement if control is shared with another creditor (</a:t>
            </a:r>
            <a:r>
              <a:rPr lang="en-US" sz="2000" i="1" dirty="0">
                <a:solidFill>
                  <a:srgbClr val="000000"/>
                </a:solidFill>
                <a:effectLst/>
              </a:rPr>
              <a:t>see</a:t>
            </a:r>
            <a:r>
              <a:rPr lang="en-US" sz="2000" dirty="0">
                <a:solidFill>
                  <a:srgbClr val="000000"/>
                </a:solidFill>
                <a:effectLst/>
              </a:rPr>
              <a:t> Ala Code §7-9A-326A)</a:t>
            </a:r>
          </a:p>
        </p:txBody>
      </p:sp>
      <p:sp>
        <p:nvSpPr>
          <p:cNvPr id="4" name="TextBox 3">
            <a:extLst>
              <a:ext uri="{FF2B5EF4-FFF2-40B4-BE49-F238E27FC236}">
                <a16:creationId xmlns:a16="http://schemas.microsoft.com/office/drawing/2014/main" id="{FB989687-79EC-08AA-EF82-10FD3EBAC49D}"/>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19</a:t>
            </a:fld>
            <a:endParaRPr lang="en-US" sz="1200" dirty="0"/>
          </a:p>
        </p:txBody>
      </p:sp>
    </p:spTree>
    <p:extLst>
      <p:ext uri="{BB962C8B-B14F-4D97-AF65-F5344CB8AC3E}">
        <p14:creationId xmlns:p14="http://schemas.microsoft.com/office/powerpoint/2010/main" val="254618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185155" y="87678"/>
            <a:ext cx="6461581" cy="943170"/>
          </a:xfrm>
        </p:spPr>
        <p:txBody>
          <a:bodyPr>
            <a:normAutofit fontScale="90000"/>
          </a:bodyPr>
          <a:lstStyle/>
          <a:p>
            <a:r>
              <a:rPr lang="en-US" sz="4000" b="1" dirty="0"/>
              <a:t>The need for the Amendments</a:t>
            </a:r>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322602" y="1101175"/>
            <a:ext cx="6461581" cy="5469050"/>
          </a:xfrm>
        </p:spPr>
        <p:txBody>
          <a:bodyPr>
            <a:noAutofit/>
          </a:bodyPr>
          <a:lstStyle/>
          <a:p>
            <a:pPr marL="295275" indent="-285750">
              <a:lnSpc>
                <a:spcPct val="100000"/>
              </a:lnSpc>
              <a:spcBef>
                <a:spcPts val="600"/>
              </a:spcBef>
              <a:spcAft>
                <a:spcPts val="200"/>
              </a:spcAft>
              <a:buFont typeface="Wingdings" pitchFamily="2" charset="2"/>
              <a:buChar char="Ø"/>
              <a:tabLst>
                <a:tab pos="338138" algn="l"/>
              </a:tabLst>
            </a:pPr>
            <a:r>
              <a:rPr lang="en-US" sz="1700" dirty="0">
                <a:latin typeface="Arial" panose="020B0604020202020204" pitchFamily="34" charset="0"/>
                <a:cs typeface="Arial" panose="020B0604020202020204" pitchFamily="34" charset="0"/>
              </a:rPr>
              <a:t>Has current technologies advanced beyond the existing UCC?</a:t>
            </a:r>
          </a:p>
          <a:p>
            <a:pPr marL="295275" lvl="1" indent="-285750">
              <a:lnSpc>
                <a:spcPct val="100000"/>
              </a:lnSpc>
              <a:spcBef>
                <a:spcPts val="600"/>
              </a:spcBef>
              <a:spcAft>
                <a:spcPts val="200"/>
              </a:spcAft>
              <a:buFont typeface="Wingdings" pitchFamily="2" charset="2"/>
              <a:buChar char="Ø"/>
              <a:tabLst>
                <a:tab pos="338138" algn="l"/>
              </a:tabLst>
            </a:pPr>
            <a:r>
              <a:rPr lang="en-US" sz="1700" dirty="0">
                <a:latin typeface="Arial" panose="020B0604020202020204" pitchFamily="34" charset="0"/>
                <a:cs typeface="Arial" panose="020B0604020202020204" pitchFamily="34" charset="0"/>
              </a:rPr>
              <a:t>How should the UCC embrace the movement to an electronic and digital world?</a:t>
            </a:r>
          </a:p>
          <a:p>
            <a:pPr marL="295275" lvl="1" indent="-285750">
              <a:lnSpc>
                <a:spcPct val="120000"/>
              </a:lnSpc>
              <a:spcBef>
                <a:spcPts val="600"/>
              </a:spcBef>
              <a:spcAft>
                <a:spcPts val="200"/>
              </a:spcAft>
              <a:buFont typeface="Wingdings" pitchFamily="2" charset="2"/>
              <a:buChar char="Ø"/>
              <a:tabLst>
                <a:tab pos="338138" algn="l"/>
              </a:tabLst>
            </a:pPr>
            <a:r>
              <a:rPr lang="en-US" sz="1700" dirty="0">
                <a:latin typeface="Arial" panose="020B0604020202020204" pitchFamily="34" charset="0"/>
                <a:cs typeface="Arial" panose="020B0604020202020204" pitchFamily="34" charset="0"/>
              </a:rPr>
              <a:t>How to use </a:t>
            </a:r>
            <a:r>
              <a:rPr lang="en-US" sz="1700" dirty="0">
                <a:highlight>
                  <a:srgbClr val="00FF00"/>
                </a:highlight>
                <a:latin typeface="Arial" panose="020B0604020202020204" pitchFamily="34" charset="0"/>
                <a:cs typeface="Arial" panose="020B0604020202020204" pitchFamily="34" charset="0"/>
              </a:rPr>
              <a:t>Digital Assets (which are general intangibles under current law)</a:t>
            </a:r>
            <a:r>
              <a:rPr lang="en-US" sz="1700" dirty="0">
                <a:latin typeface="Arial" panose="020B0604020202020204" pitchFamily="34" charset="0"/>
                <a:cs typeface="Arial" panose="020B0604020202020204" pitchFamily="34" charset="0"/>
              </a:rPr>
              <a:t> in today’s commercial practice?</a:t>
            </a:r>
            <a:endParaRPr lang="en-US" sz="1700" dirty="0">
              <a:highlight>
                <a:srgbClr val="00FF00"/>
              </a:highlight>
              <a:latin typeface="Arial" panose="020B0604020202020204" pitchFamily="34" charset="0"/>
              <a:cs typeface="Arial" panose="020B0604020202020204" pitchFamily="34" charset="0"/>
            </a:endParaRPr>
          </a:p>
          <a:p>
            <a:pPr marL="295275" lvl="1" indent="-285750">
              <a:lnSpc>
                <a:spcPct val="100000"/>
              </a:lnSpc>
              <a:spcBef>
                <a:spcPts val="600"/>
              </a:spcBef>
              <a:spcAft>
                <a:spcPts val="200"/>
              </a:spcAft>
              <a:buFont typeface="Wingdings" pitchFamily="2" charset="2"/>
              <a:buChar char="Ø"/>
              <a:tabLst>
                <a:tab pos="338138" algn="l"/>
              </a:tabLst>
            </a:pPr>
            <a:r>
              <a:rPr lang="en-US" sz="1700" dirty="0">
                <a:highlight>
                  <a:srgbClr val="00FFFF"/>
                </a:highlight>
                <a:latin typeface="Arial" panose="020B0604020202020204" pitchFamily="34" charset="0"/>
                <a:cs typeface="Arial" panose="020B0604020202020204" pitchFamily="34" charset="0"/>
              </a:rPr>
              <a:t>How to deal with Electronic Money/Virtual Currency (</a:t>
            </a:r>
            <a:r>
              <a:rPr lang="en-US" sz="1700" b="1" dirty="0">
                <a:highlight>
                  <a:srgbClr val="00FFFF"/>
                </a:highlight>
                <a:latin typeface="Arial" panose="020B0604020202020204" pitchFamily="34" charset="0"/>
                <a:cs typeface="Arial" panose="020B0604020202020204" pitchFamily="34" charset="0"/>
              </a:rPr>
              <a:t>Not in Alabama</a:t>
            </a:r>
            <a:r>
              <a:rPr lang="en-US" sz="1700" dirty="0">
                <a:highlight>
                  <a:srgbClr val="00FFFF"/>
                </a:highlight>
                <a:latin typeface="Arial" panose="020B0604020202020204" pitchFamily="34" charset="0"/>
                <a:cs typeface="Arial" panose="020B0604020202020204" pitchFamily="34" charset="0"/>
              </a:rPr>
              <a:t>)?</a:t>
            </a:r>
          </a:p>
          <a:p>
            <a:pPr marL="295275" lvl="1" indent="-285750">
              <a:lnSpc>
                <a:spcPct val="100000"/>
              </a:lnSpc>
              <a:spcBef>
                <a:spcPts val="600"/>
              </a:spcBef>
              <a:spcAft>
                <a:spcPts val="200"/>
              </a:spcAft>
              <a:buFont typeface="Wingdings" pitchFamily="2" charset="2"/>
              <a:buChar char="Ø"/>
              <a:tabLst>
                <a:tab pos="338138" algn="l"/>
              </a:tabLst>
            </a:pPr>
            <a:r>
              <a:rPr lang="en-US" sz="1700" dirty="0">
                <a:latin typeface="Arial" panose="020B0604020202020204" pitchFamily="34" charset="0"/>
                <a:cs typeface="Arial" panose="020B0604020202020204" pitchFamily="34" charset="0"/>
              </a:rPr>
              <a:t>Are the present concepts of </a:t>
            </a:r>
            <a:r>
              <a:rPr lang="en-US" sz="1700" dirty="0">
                <a:highlight>
                  <a:srgbClr val="00FF00"/>
                </a:highlight>
                <a:latin typeface="Arial" panose="020B0604020202020204" pitchFamily="34" charset="0"/>
                <a:cs typeface="Arial" panose="020B0604020202020204" pitchFamily="34" charset="0"/>
              </a:rPr>
              <a:t>“Control” </a:t>
            </a:r>
            <a:r>
              <a:rPr lang="en-US" sz="1700" dirty="0">
                <a:latin typeface="Arial" panose="020B0604020202020204" pitchFamily="34" charset="0"/>
                <a:cs typeface="Arial" panose="020B0604020202020204" pitchFamily="34" charset="0"/>
              </a:rPr>
              <a:t>workable in tomorrow’s practice?</a:t>
            </a:r>
          </a:p>
          <a:p>
            <a:pPr marL="295275" lvl="1" indent="-285750">
              <a:lnSpc>
                <a:spcPct val="100000"/>
              </a:lnSpc>
              <a:spcBef>
                <a:spcPts val="600"/>
              </a:spcBef>
              <a:spcAft>
                <a:spcPts val="200"/>
              </a:spcAft>
              <a:buFont typeface="Wingdings" pitchFamily="2" charset="2"/>
              <a:buChar char="Ø"/>
              <a:tabLst>
                <a:tab pos="338138" algn="l"/>
              </a:tabLst>
            </a:pPr>
            <a:r>
              <a:rPr lang="en-US" sz="1700" dirty="0">
                <a:effectLst/>
                <a:latin typeface="Arial" panose="020B0604020202020204" pitchFamily="34" charset="0"/>
                <a:cs typeface="Arial" panose="020B0604020202020204" pitchFamily="34" charset="0"/>
              </a:rPr>
              <a:t>Is </a:t>
            </a:r>
            <a:r>
              <a:rPr lang="en-US" sz="1700" dirty="0">
                <a:effectLst/>
                <a:highlight>
                  <a:srgbClr val="00FF00"/>
                </a:highlight>
                <a:latin typeface="Arial" panose="020B0604020202020204" pitchFamily="34" charset="0"/>
                <a:cs typeface="Arial" panose="020B0604020202020204" pitchFamily="34" charset="0"/>
              </a:rPr>
              <a:t>Chattel Paper </a:t>
            </a:r>
            <a:r>
              <a:rPr lang="en-US" sz="1700" dirty="0">
                <a:effectLst/>
                <a:latin typeface="Arial" panose="020B0604020202020204" pitchFamily="34" charset="0"/>
                <a:cs typeface="Arial" panose="020B0604020202020204" pitchFamily="34" charset="0"/>
              </a:rPr>
              <a:t>the paper or the obligation? </a:t>
            </a:r>
          </a:p>
          <a:p>
            <a:pPr marL="295275" lvl="1" indent="-285750">
              <a:lnSpc>
                <a:spcPct val="120000"/>
              </a:lnSpc>
              <a:spcBef>
                <a:spcPts val="600"/>
              </a:spcBef>
              <a:spcAft>
                <a:spcPts val="200"/>
              </a:spcAft>
              <a:buFont typeface="Wingdings" pitchFamily="2" charset="2"/>
              <a:buChar char="Ø"/>
              <a:tabLst>
                <a:tab pos="338138" algn="l"/>
              </a:tabLst>
            </a:pPr>
            <a:r>
              <a:rPr lang="en-US" sz="1700" dirty="0">
                <a:latin typeface="Arial" panose="020B0604020202020204" pitchFamily="34" charset="0"/>
                <a:cs typeface="Arial" panose="020B0604020202020204" pitchFamily="34" charset="0"/>
              </a:rPr>
              <a:t>Can there be </a:t>
            </a:r>
            <a:r>
              <a:rPr lang="en-US" sz="1700" dirty="0">
                <a:effectLst/>
                <a:highlight>
                  <a:srgbClr val="FFFF00"/>
                </a:highlight>
                <a:latin typeface="Arial" panose="020B0604020202020204" pitchFamily="34" charset="0"/>
                <a:cs typeface="Arial" panose="020B0604020202020204" pitchFamily="34" charset="0"/>
              </a:rPr>
              <a:t>electronic instruments </a:t>
            </a:r>
            <a:r>
              <a:rPr lang="en-US" sz="1700" dirty="0">
                <a:effectLst/>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i.e. not a ”writing”)?</a:t>
            </a:r>
          </a:p>
          <a:p>
            <a:pPr marL="295275" lvl="1" indent="-285750">
              <a:lnSpc>
                <a:spcPct val="120000"/>
              </a:lnSpc>
              <a:spcBef>
                <a:spcPts val="600"/>
              </a:spcBef>
              <a:spcAft>
                <a:spcPts val="200"/>
              </a:spcAft>
              <a:buFont typeface="Wingdings" pitchFamily="2" charset="2"/>
              <a:buChar char="Ø"/>
              <a:tabLst>
                <a:tab pos="338138" algn="l"/>
              </a:tabLst>
            </a:pPr>
            <a:r>
              <a:rPr lang="en-US" sz="1700" dirty="0">
                <a:effectLst/>
                <a:latin typeface="Arial" panose="020B0604020202020204" pitchFamily="34" charset="0"/>
                <a:cs typeface="Arial" panose="020B0604020202020204" pitchFamily="34" charset="0"/>
              </a:rPr>
              <a:t>Can there be </a:t>
            </a:r>
            <a:r>
              <a:rPr lang="en-US" sz="1700" dirty="0">
                <a:effectLst/>
                <a:highlight>
                  <a:srgbClr val="FFFF00"/>
                </a:highlight>
                <a:latin typeface="Arial" panose="020B0604020202020204" pitchFamily="34" charset="0"/>
                <a:cs typeface="Arial" panose="020B0604020202020204" pitchFamily="34" charset="0"/>
              </a:rPr>
              <a:t>electronic documents of title </a:t>
            </a:r>
            <a:r>
              <a:rPr lang="en-US" sz="1700" dirty="0">
                <a:effectLst/>
                <a:latin typeface="Arial" panose="020B0604020202020204" pitchFamily="34" charset="0"/>
                <a:cs typeface="Arial" panose="020B0604020202020204" pitchFamily="34" charset="0"/>
              </a:rPr>
              <a:t>(i.e. not a “writing”)?</a:t>
            </a:r>
          </a:p>
          <a:p>
            <a:pPr marL="295275" lvl="1" indent="-285750">
              <a:lnSpc>
                <a:spcPct val="100000"/>
              </a:lnSpc>
              <a:spcBef>
                <a:spcPts val="600"/>
              </a:spcBef>
              <a:spcAft>
                <a:spcPts val="200"/>
              </a:spcAft>
              <a:buFont typeface="Wingdings" pitchFamily="2" charset="2"/>
              <a:buChar char="Ø"/>
              <a:tabLst>
                <a:tab pos="338138" algn="l"/>
              </a:tabLst>
            </a:pPr>
            <a:r>
              <a:rPr lang="en-US" sz="1700" dirty="0">
                <a:effectLst/>
                <a:latin typeface="Arial" panose="020B0604020202020204" pitchFamily="34" charset="0"/>
                <a:cs typeface="Arial" panose="020B0604020202020204" pitchFamily="34" charset="0"/>
              </a:rPr>
              <a:t>Are “transferable records” under E-Sign and the UETA our only purely electronic alternatives?</a:t>
            </a:r>
          </a:p>
          <a:p>
            <a:pPr marL="295275" lvl="1" indent="-285750">
              <a:lnSpc>
                <a:spcPct val="120000"/>
              </a:lnSpc>
              <a:spcBef>
                <a:spcPts val="600"/>
              </a:spcBef>
              <a:spcAft>
                <a:spcPts val="200"/>
              </a:spcAft>
              <a:buFont typeface="Wingdings" pitchFamily="2" charset="2"/>
              <a:buChar char="Ø"/>
              <a:tabLst>
                <a:tab pos="338138" algn="l"/>
              </a:tabLst>
            </a:pPr>
            <a:r>
              <a:rPr lang="en-US" sz="1700" dirty="0">
                <a:highlight>
                  <a:srgbClr val="FFFF00"/>
                </a:highlight>
                <a:latin typeface="Arial" panose="020B0604020202020204" pitchFamily="34" charset="0"/>
                <a:cs typeface="Arial" panose="020B0604020202020204" pitchFamily="34" charset="0"/>
              </a:rPr>
              <a:t>What are the legal guardrails to allow emerging systems to operate?</a:t>
            </a:r>
            <a:endParaRPr lang="en-US" sz="1700" dirty="0">
              <a:highlight>
                <a:srgbClr val="FFFF00"/>
              </a:highlight>
              <a:latin typeface="Tahoma" panose="020B0604030504040204" pitchFamily="34" charset="0"/>
            </a:endParaRPr>
          </a:p>
        </p:txBody>
      </p:sp>
      <p:pic>
        <p:nvPicPr>
          <p:cNvPr id="11268" name="Picture 4">
            <a:extLst>
              <a:ext uri="{FF2B5EF4-FFF2-40B4-BE49-F238E27FC236}">
                <a16:creationId xmlns:a16="http://schemas.microsoft.com/office/drawing/2014/main" id="{130FF860-FFD6-058E-1393-76EBF9B9098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44" r="20524" b="1"/>
          <a:stretch/>
        </p:blipFill>
        <p:spPr bwMode="auto">
          <a:xfrm>
            <a:off x="6646736" y="340885"/>
            <a:ext cx="5324230" cy="62293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F5329A-584D-E6F9-B555-5749EEACAC59}"/>
              </a:ext>
            </a:extLst>
          </p:cNvPr>
          <p:cNvSpPr txBox="1"/>
          <p:nvPr/>
        </p:nvSpPr>
        <p:spPr>
          <a:xfrm>
            <a:off x="11372931" y="0"/>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2</a:t>
            </a:fld>
            <a:endParaRPr lang="en-US" sz="1200" dirty="0"/>
          </a:p>
        </p:txBody>
      </p:sp>
    </p:spTree>
    <p:extLst>
      <p:ext uri="{BB962C8B-B14F-4D97-AF65-F5344CB8AC3E}">
        <p14:creationId xmlns:p14="http://schemas.microsoft.com/office/powerpoint/2010/main" val="2441820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71E0-BF5D-598B-1ADF-E733927178D5}"/>
              </a:ext>
            </a:extLst>
          </p:cNvPr>
          <p:cNvSpPr>
            <a:spLocks noGrp="1"/>
          </p:cNvSpPr>
          <p:nvPr>
            <p:ph type="title"/>
          </p:nvPr>
        </p:nvSpPr>
        <p:spPr>
          <a:xfrm>
            <a:off x="838200" y="0"/>
            <a:ext cx="10515600" cy="1325563"/>
          </a:xfrm>
        </p:spPr>
        <p:txBody>
          <a:bodyPr>
            <a:normAutofit/>
          </a:bodyPr>
          <a:lstStyle/>
          <a:p>
            <a:pPr algn="ctr"/>
            <a:r>
              <a:rPr lang="en-US" sz="3600" dirty="0"/>
              <a:t>Updating Current Forms</a:t>
            </a:r>
          </a:p>
        </p:txBody>
      </p:sp>
      <p:sp>
        <p:nvSpPr>
          <p:cNvPr id="3" name="Content Placeholder 2">
            <a:extLst>
              <a:ext uri="{FF2B5EF4-FFF2-40B4-BE49-F238E27FC236}">
                <a16:creationId xmlns:a16="http://schemas.microsoft.com/office/drawing/2014/main" id="{DB430EA7-70E4-7BE4-AA0B-52BA6E85C2E1}"/>
              </a:ext>
            </a:extLst>
          </p:cNvPr>
          <p:cNvSpPr>
            <a:spLocks noGrp="1"/>
          </p:cNvSpPr>
          <p:nvPr>
            <p:ph idx="1"/>
          </p:nvPr>
        </p:nvSpPr>
        <p:spPr>
          <a:xfrm>
            <a:off x="197370" y="1028478"/>
            <a:ext cx="11797259" cy="5604669"/>
          </a:xfrm>
        </p:spPr>
        <p:txBody>
          <a:bodyPr>
            <a:normAutofit fontScale="25000" lnSpcReduction="20000"/>
          </a:bodyPr>
          <a:lstStyle/>
          <a:p>
            <a:pPr>
              <a:lnSpc>
                <a:spcPct val="120000"/>
              </a:lnSpc>
              <a:spcBef>
                <a:spcPts val="600"/>
              </a:spcBef>
              <a:spcAft>
                <a:spcPts val="300"/>
              </a:spcAft>
              <a:buFont typeface="Wingdings" pitchFamily="2" charset="2"/>
              <a:buChar char="ü"/>
            </a:pPr>
            <a:r>
              <a:rPr lang="en-US" sz="6400" dirty="0">
                <a:solidFill>
                  <a:srgbClr val="000000"/>
                </a:solidFill>
                <a:effectLst/>
              </a:rPr>
              <a:t>Substitute “signed” for “authenticated”</a:t>
            </a:r>
          </a:p>
          <a:p>
            <a:pPr>
              <a:lnSpc>
                <a:spcPct val="120000"/>
              </a:lnSpc>
              <a:spcBef>
                <a:spcPts val="600"/>
              </a:spcBef>
              <a:spcAft>
                <a:spcPts val="300"/>
              </a:spcAft>
              <a:buFont typeface="Wingdings" pitchFamily="2" charset="2"/>
              <a:buChar char="ü"/>
            </a:pPr>
            <a:r>
              <a:rPr lang="en-US" sz="6400" dirty="0">
                <a:solidFill>
                  <a:srgbClr val="000000"/>
                </a:solidFill>
                <a:effectLst/>
              </a:rPr>
              <a:t>Make sure to require that debtor include in controllable accounts and controllable payment intangibles agreement of account debtor to pay person in control of </a:t>
            </a:r>
            <a:r>
              <a:rPr lang="en-US" sz="6400" dirty="0">
                <a:solidFill>
                  <a:srgbClr val="000000"/>
                </a:solidFill>
              </a:rPr>
              <a:t>controllable electronic record</a:t>
            </a:r>
            <a:r>
              <a:rPr lang="en-US" sz="6400" dirty="0">
                <a:solidFill>
                  <a:srgbClr val="000000"/>
                </a:solidFill>
                <a:effectLst/>
              </a:rPr>
              <a:t> that evidences the controllable accounts or controllable payment intangibles</a:t>
            </a:r>
          </a:p>
          <a:p>
            <a:pPr>
              <a:lnSpc>
                <a:spcPct val="120000"/>
              </a:lnSpc>
              <a:spcBef>
                <a:spcPts val="600"/>
              </a:spcBef>
              <a:spcAft>
                <a:spcPts val="300"/>
              </a:spcAft>
              <a:buFont typeface="Wingdings" pitchFamily="2" charset="2"/>
              <a:buChar char="ü"/>
            </a:pPr>
            <a:r>
              <a:rPr lang="en-US" sz="6400" dirty="0">
                <a:solidFill>
                  <a:srgbClr val="000000"/>
                </a:solidFill>
                <a:effectLst/>
              </a:rPr>
              <a:t>Grant of security interest</a:t>
            </a:r>
          </a:p>
          <a:p>
            <a:pPr lvl="1">
              <a:lnSpc>
                <a:spcPct val="120000"/>
              </a:lnSpc>
              <a:spcBef>
                <a:spcPts val="0"/>
              </a:spcBef>
              <a:spcAft>
                <a:spcPts val="300"/>
              </a:spcAft>
            </a:pPr>
            <a:r>
              <a:rPr lang="en-US" sz="6400" dirty="0">
                <a:solidFill>
                  <a:srgbClr val="000000"/>
                </a:solidFill>
                <a:effectLst/>
              </a:rPr>
              <a:t> Include specific references to controllable electronic records, controllable accounts, and controllable payment intangibles if sub-categories of collateral are mentioned</a:t>
            </a:r>
          </a:p>
          <a:p>
            <a:pPr lvl="1">
              <a:lnSpc>
                <a:spcPct val="120000"/>
              </a:lnSpc>
              <a:spcBef>
                <a:spcPts val="0"/>
              </a:spcBef>
              <a:spcAft>
                <a:spcPts val="300"/>
              </a:spcAft>
            </a:pPr>
            <a:r>
              <a:rPr lang="en-US" sz="6400" dirty="0">
                <a:solidFill>
                  <a:srgbClr val="000000"/>
                </a:solidFill>
                <a:effectLst/>
              </a:rPr>
              <a:t>Note that controllable accounts are “accounts”</a:t>
            </a:r>
          </a:p>
          <a:p>
            <a:pPr lvl="1">
              <a:lnSpc>
                <a:spcPct val="120000"/>
              </a:lnSpc>
              <a:spcBef>
                <a:spcPts val="0"/>
              </a:spcBef>
              <a:spcAft>
                <a:spcPts val="300"/>
              </a:spcAft>
            </a:pPr>
            <a:r>
              <a:rPr lang="en-US" sz="6400" dirty="0">
                <a:solidFill>
                  <a:srgbClr val="000000"/>
                </a:solidFill>
                <a:effectLst/>
              </a:rPr>
              <a:t>Note that security interest in “</a:t>
            </a:r>
            <a:r>
              <a:rPr lang="en-US" sz="6400" dirty="0">
                <a:solidFill>
                  <a:srgbClr val="000000"/>
                </a:solidFill>
              </a:rPr>
              <a:t>controllable electronic record</a:t>
            </a:r>
            <a:r>
              <a:rPr lang="en-US" sz="6400" dirty="0">
                <a:solidFill>
                  <a:srgbClr val="000000"/>
                </a:solidFill>
                <a:effectLst/>
              </a:rPr>
              <a:t>” does not create security interest in controllable accounts or controllable payment intangibles evidenced by the </a:t>
            </a:r>
            <a:r>
              <a:rPr lang="en-US" sz="6400" dirty="0">
                <a:solidFill>
                  <a:srgbClr val="000000"/>
                </a:solidFill>
              </a:rPr>
              <a:t>controllable electronic record</a:t>
            </a:r>
            <a:endParaRPr lang="en-US" sz="6400" dirty="0">
              <a:solidFill>
                <a:srgbClr val="000000"/>
              </a:solidFill>
              <a:effectLst/>
            </a:endParaRPr>
          </a:p>
          <a:p>
            <a:pPr>
              <a:lnSpc>
                <a:spcPct val="120000"/>
              </a:lnSpc>
              <a:spcBef>
                <a:spcPts val="600"/>
              </a:spcBef>
              <a:spcAft>
                <a:spcPts val="300"/>
              </a:spcAft>
              <a:buFont typeface="Wingdings" pitchFamily="2" charset="2"/>
              <a:buChar char="ü"/>
            </a:pPr>
            <a:r>
              <a:rPr lang="en-US" sz="6400" dirty="0">
                <a:solidFill>
                  <a:srgbClr val="000000"/>
                </a:solidFill>
                <a:effectLst/>
              </a:rPr>
              <a:t>Include covenants requiring steps to obtain control of a controllable electronic record, a controllable account, or a controllable payment intangible</a:t>
            </a:r>
          </a:p>
          <a:p>
            <a:pPr>
              <a:lnSpc>
                <a:spcPct val="120000"/>
              </a:lnSpc>
              <a:spcBef>
                <a:spcPts val="600"/>
              </a:spcBef>
              <a:spcAft>
                <a:spcPts val="300"/>
              </a:spcAft>
              <a:buFont typeface="Wingdings" pitchFamily="2" charset="2"/>
              <a:buChar char="ü"/>
            </a:pPr>
            <a:r>
              <a:rPr lang="en-US" sz="6400" dirty="0">
                <a:solidFill>
                  <a:srgbClr val="000000"/>
                </a:solidFill>
                <a:effectLst/>
              </a:rPr>
              <a:t>Prohibit anyone else obtaining control</a:t>
            </a:r>
          </a:p>
          <a:p>
            <a:pPr>
              <a:lnSpc>
                <a:spcPct val="120000"/>
              </a:lnSpc>
              <a:spcBef>
                <a:spcPts val="600"/>
              </a:spcBef>
              <a:spcAft>
                <a:spcPts val="300"/>
              </a:spcAft>
              <a:buFont typeface="Wingdings" pitchFamily="2" charset="2"/>
              <a:buChar char="ü"/>
            </a:pPr>
            <a:r>
              <a:rPr lang="en-US" sz="6400" dirty="0">
                <a:solidFill>
                  <a:srgbClr val="000000"/>
                </a:solidFill>
                <a:effectLst/>
              </a:rPr>
              <a:t>Add representation, warranty and covenant for a commercially reasonable method for the person in control to provide a deflection notice to an account debtor on a controllable account or controllable payment intangible and require agreement of the account debtor in a signed record to such method</a:t>
            </a:r>
          </a:p>
          <a:p>
            <a:pPr>
              <a:lnSpc>
                <a:spcPct val="120000"/>
              </a:lnSpc>
              <a:spcBef>
                <a:spcPts val="600"/>
              </a:spcBef>
              <a:spcAft>
                <a:spcPts val="300"/>
              </a:spcAft>
              <a:buFont typeface="Wingdings" pitchFamily="2" charset="2"/>
              <a:buChar char="ü"/>
            </a:pPr>
            <a:r>
              <a:rPr lang="en-US" sz="6400" dirty="0">
                <a:solidFill>
                  <a:srgbClr val="000000"/>
                </a:solidFill>
                <a:effectLst/>
              </a:rPr>
              <a:t>Add agreement as to method of disposition of collateral consisting of controllable electronic records</a:t>
            </a:r>
          </a:p>
          <a:p>
            <a:pPr>
              <a:lnSpc>
                <a:spcPct val="120000"/>
              </a:lnSpc>
              <a:spcBef>
                <a:spcPts val="600"/>
              </a:spcBef>
              <a:spcAft>
                <a:spcPts val="300"/>
              </a:spcAft>
              <a:buFont typeface="Wingdings" pitchFamily="2" charset="2"/>
              <a:buChar char="ü"/>
            </a:pPr>
            <a:r>
              <a:rPr lang="en-US" sz="6400" dirty="0">
                <a:solidFill>
                  <a:srgbClr val="000000"/>
                </a:solidFill>
                <a:effectLst/>
              </a:rPr>
              <a:t>Update perfection certificate to include controllable electronic records, controllable accounts, and controllable payment intangibles</a:t>
            </a:r>
          </a:p>
          <a:p>
            <a:pPr>
              <a:lnSpc>
                <a:spcPct val="120000"/>
              </a:lnSpc>
              <a:spcBef>
                <a:spcPts val="600"/>
              </a:spcBef>
              <a:spcAft>
                <a:spcPts val="300"/>
              </a:spcAft>
              <a:buFont typeface="Wingdings" pitchFamily="2" charset="2"/>
              <a:buChar char="ü"/>
            </a:pPr>
            <a:r>
              <a:rPr lang="en-US" sz="6400" dirty="0">
                <a:solidFill>
                  <a:srgbClr val="000000"/>
                </a:solidFill>
                <a:effectLst/>
              </a:rPr>
              <a:t>Make sure choice of law is addressed in the controllable electronic record or chattel paper</a:t>
            </a:r>
          </a:p>
          <a:p>
            <a:endParaRPr lang="en-US" dirty="0"/>
          </a:p>
        </p:txBody>
      </p:sp>
      <p:sp>
        <p:nvSpPr>
          <p:cNvPr id="4" name="TextBox 3">
            <a:extLst>
              <a:ext uri="{FF2B5EF4-FFF2-40B4-BE49-F238E27FC236}">
                <a16:creationId xmlns:a16="http://schemas.microsoft.com/office/drawing/2014/main" id="{DE834905-3B8A-37C4-E18E-9F9951417886}"/>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20</a:t>
            </a:fld>
            <a:endParaRPr lang="en-US" sz="1200" dirty="0"/>
          </a:p>
        </p:txBody>
      </p:sp>
    </p:spTree>
    <p:extLst>
      <p:ext uri="{BB962C8B-B14F-4D97-AF65-F5344CB8AC3E}">
        <p14:creationId xmlns:p14="http://schemas.microsoft.com/office/powerpoint/2010/main" val="239107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0C81-9F4E-C2A1-471A-699749584DFC}"/>
              </a:ext>
            </a:extLst>
          </p:cNvPr>
          <p:cNvSpPr>
            <a:spLocks noGrp="1"/>
          </p:cNvSpPr>
          <p:nvPr>
            <p:ph type="title"/>
          </p:nvPr>
        </p:nvSpPr>
        <p:spPr>
          <a:xfrm>
            <a:off x="838200" y="163876"/>
            <a:ext cx="10515600" cy="1034321"/>
          </a:xfrm>
        </p:spPr>
        <p:txBody>
          <a:bodyPr>
            <a:normAutofit/>
          </a:bodyPr>
          <a:lstStyle/>
          <a:p>
            <a:pPr algn="ctr"/>
            <a:r>
              <a:rPr lang="en-US" sz="3600" dirty="0"/>
              <a:t>Conducting Due Diligence</a:t>
            </a:r>
          </a:p>
        </p:txBody>
      </p:sp>
      <p:sp>
        <p:nvSpPr>
          <p:cNvPr id="3" name="Content Placeholder 2">
            <a:extLst>
              <a:ext uri="{FF2B5EF4-FFF2-40B4-BE49-F238E27FC236}">
                <a16:creationId xmlns:a16="http://schemas.microsoft.com/office/drawing/2014/main" id="{12239D13-669A-DB49-AD29-125BE347B5BE}"/>
              </a:ext>
            </a:extLst>
          </p:cNvPr>
          <p:cNvSpPr>
            <a:spLocks noGrp="1"/>
          </p:cNvSpPr>
          <p:nvPr>
            <p:ph idx="1"/>
          </p:nvPr>
        </p:nvSpPr>
        <p:spPr>
          <a:xfrm>
            <a:off x="359764" y="1198197"/>
            <a:ext cx="11722308" cy="4978766"/>
          </a:xfrm>
        </p:spPr>
        <p:txBody>
          <a:bodyPr>
            <a:noAutofit/>
          </a:bodyPr>
          <a:lstStyle/>
          <a:p>
            <a:pPr>
              <a:lnSpc>
                <a:spcPct val="120000"/>
              </a:lnSpc>
              <a:spcBef>
                <a:spcPts val="600"/>
              </a:spcBef>
              <a:spcAft>
                <a:spcPts val="600"/>
              </a:spcAft>
              <a:buFont typeface="Wingdings" pitchFamily="2" charset="2"/>
              <a:buChar char="Ø"/>
            </a:pPr>
            <a:r>
              <a:rPr lang="en-US" sz="1600" dirty="0">
                <a:solidFill>
                  <a:srgbClr val="000000"/>
                </a:solidFill>
                <a:effectLst/>
              </a:rPr>
              <a:t>Determine the existence of and the debtor’s rights in any controllable electronic records, controllable accounts, controllable payment intangibles, or electronic money</a:t>
            </a:r>
          </a:p>
          <a:p>
            <a:pPr>
              <a:lnSpc>
                <a:spcPct val="120000"/>
              </a:lnSpc>
              <a:spcBef>
                <a:spcPts val="600"/>
              </a:spcBef>
              <a:spcAft>
                <a:spcPts val="600"/>
              </a:spcAft>
              <a:buFont typeface="Wingdings" pitchFamily="2" charset="2"/>
              <a:buChar char="Ø"/>
            </a:pPr>
            <a:r>
              <a:rPr lang="en-US" sz="1600" dirty="0">
                <a:solidFill>
                  <a:srgbClr val="000000"/>
                </a:solidFill>
                <a:effectLst/>
              </a:rPr>
              <a:t>Was debtor a qualifying purchaser when it acquired the CERs, controllable payment intangibles, and controllable accounts?</a:t>
            </a:r>
          </a:p>
          <a:p>
            <a:pPr>
              <a:lnSpc>
                <a:spcPct val="120000"/>
              </a:lnSpc>
              <a:spcBef>
                <a:spcPts val="600"/>
              </a:spcBef>
              <a:spcAft>
                <a:spcPts val="600"/>
              </a:spcAft>
              <a:buFont typeface="Wingdings" pitchFamily="2" charset="2"/>
              <a:buChar char="Ø"/>
            </a:pPr>
            <a:r>
              <a:rPr lang="en-US" sz="1600" dirty="0">
                <a:solidFill>
                  <a:srgbClr val="000000"/>
                </a:solidFill>
                <a:effectLst/>
              </a:rPr>
              <a:t>Will secured party be a QP?</a:t>
            </a:r>
          </a:p>
          <a:p>
            <a:pPr>
              <a:lnSpc>
                <a:spcPct val="120000"/>
              </a:lnSpc>
              <a:spcBef>
                <a:spcPts val="600"/>
              </a:spcBef>
              <a:spcAft>
                <a:spcPts val="600"/>
              </a:spcAft>
              <a:buFont typeface="Wingdings" pitchFamily="2" charset="2"/>
              <a:buChar char="Ø"/>
            </a:pPr>
            <a:r>
              <a:rPr lang="en-US" sz="1600" dirty="0">
                <a:solidFill>
                  <a:srgbClr val="000000"/>
                </a:solidFill>
                <a:effectLst/>
              </a:rPr>
              <a:t>Review controllable electronic records, controllable account, and controllable payments intangibles for</a:t>
            </a:r>
            <a:r>
              <a:rPr lang="en-US" sz="1600" dirty="0">
                <a:solidFill>
                  <a:srgbClr val="000000"/>
                </a:solidFill>
              </a:rPr>
              <a:t>:</a:t>
            </a:r>
          </a:p>
          <a:p>
            <a:pPr lvl="1">
              <a:lnSpc>
                <a:spcPct val="120000"/>
              </a:lnSpc>
              <a:spcBef>
                <a:spcPts val="600"/>
              </a:spcBef>
              <a:spcAft>
                <a:spcPts val="600"/>
              </a:spcAft>
            </a:pPr>
            <a:r>
              <a:rPr lang="en-US" sz="1600" dirty="0">
                <a:solidFill>
                  <a:srgbClr val="000000"/>
                </a:solidFill>
                <a:effectLst/>
              </a:rPr>
              <a:t>Choice-of-law provisions pointing to states that have adopted the amendments</a:t>
            </a:r>
          </a:p>
          <a:p>
            <a:pPr lvl="1">
              <a:lnSpc>
                <a:spcPct val="120000"/>
              </a:lnSpc>
              <a:spcBef>
                <a:spcPts val="600"/>
              </a:spcBef>
              <a:spcAft>
                <a:spcPts val="600"/>
              </a:spcAft>
            </a:pPr>
            <a:r>
              <a:rPr lang="en-US" sz="1600" dirty="0">
                <a:solidFill>
                  <a:srgbClr val="000000"/>
                </a:solidFill>
                <a:effectLst/>
              </a:rPr>
              <a:t>For controllable accounts and controllable payment intangibles, and agreement of account debtor to pay person in control of CER that evidences the controllable account or controllable payment intangible</a:t>
            </a:r>
          </a:p>
          <a:p>
            <a:pPr>
              <a:lnSpc>
                <a:spcPct val="120000"/>
              </a:lnSpc>
              <a:spcBef>
                <a:spcPts val="600"/>
              </a:spcBef>
              <a:spcAft>
                <a:spcPts val="600"/>
              </a:spcAft>
              <a:buFont typeface="Wingdings" pitchFamily="2" charset="2"/>
              <a:buChar char="Ø"/>
            </a:pPr>
            <a:r>
              <a:rPr lang="en-US" sz="1600" dirty="0">
                <a:solidFill>
                  <a:srgbClr val="000000"/>
                </a:solidFill>
                <a:effectLst/>
              </a:rPr>
              <a:t>Determine whether someone else has control</a:t>
            </a:r>
          </a:p>
          <a:p>
            <a:pPr>
              <a:lnSpc>
                <a:spcPct val="120000"/>
              </a:lnSpc>
              <a:spcBef>
                <a:spcPts val="600"/>
              </a:spcBef>
              <a:spcAft>
                <a:spcPts val="600"/>
              </a:spcAft>
              <a:buFont typeface="Wingdings" pitchFamily="2" charset="2"/>
              <a:buChar char="Ø"/>
            </a:pPr>
            <a:r>
              <a:rPr lang="en-US" sz="1600" dirty="0">
                <a:solidFill>
                  <a:srgbClr val="000000"/>
                </a:solidFill>
                <a:effectLst/>
              </a:rPr>
              <a:t>Determine whether the account debtor on any controllable account or controllable payment intangible has agreed in a signed record to a commercial reasonable method for the person in control to provide a deflection notification</a:t>
            </a:r>
          </a:p>
          <a:p>
            <a:pPr>
              <a:lnSpc>
                <a:spcPct val="120000"/>
              </a:lnSpc>
              <a:spcBef>
                <a:spcPts val="600"/>
              </a:spcBef>
              <a:spcAft>
                <a:spcPts val="600"/>
              </a:spcAft>
              <a:buFont typeface="Wingdings" pitchFamily="2" charset="2"/>
              <a:buChar char="Ø"/>
            </a:pPr>
            <a:r>
              <a:rPr lang="en-US" sz="1600" dirty="0">
                <a:solidFill>
                  <a:srgbClr val="000000"/>
                </a:solidFill>
                <a:effectLst/>
              </a:rPr>
              <a:t>Confirm that the elements of control have been satisfied for controllable electronic records, controllable accounts, controllable payment intangibles, chattel paper evidenced by an electronic record, and electronic documents of title</a:t>
            </a:r>
          </a:p>
        </p:txBody>
      </p:sp>
      <p:sp>
        <p:nvSpPr>
          <p:cNvPr id="4" name="TextBox 3">
            <a:extLst>
              <a:ext uri="{FF2B5EF4-FFF2-40B4-BE49-F238E27FC236}">
                <a16:creationId xmlns:a16="http://schemas.microsoft.com/office/drawing/2014/main" id="{D39C32E2-3CCC-7801-9E45-5ACA4A5DE883}"/>
              </a:ext>
            </a:extLst>
          </p:cNvPr>
          <p:cNvSpPr txBox="1"/>
          <p:nvPr/>
        </p:nvSpPr>
        <p:spPr>
          <a:xfrm>
            <a:off x="11217349" y="0"/>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21</a:t>
            </a:fld>
            <a:endParaRPr lang="en-US" sz="1200" dirty="0"/>
          </a:p>
        </p:txBody>
      </p:sp>
    </p:spTree>
    <p:extLst>
      <p:ext uri="{BB962C8B-B14F-4D97-AF65-F5344CB8AC3E}">
        <p14:creationId xmlns:p14="http://schemas.microsoft.com/office/powerpoint/2010/main" val="108909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7C77-CE1B-EB1A-8588-75317BD354A2}"/>
              </a:ext>
            </a:extLst>
          </p:cNvPr>
          <p:cNvSpPr>
            <a:spLocks noGrp="1"/>
          </p:cNvSpPr>
          <p:nvPr>
            <p:ph type="title" idx="4294967295"/>
          </p:nvPr>
        </p:nvSpPr>
        <p:spPr>
          <a:xfrm>
            <a:off x="304800" y="-1477963"/>
            <a:ext cx="10515600" cy="1325563"/>
          </a:xfrm>
        </p:spPr>
        <p:txBody>
          <a:bodyPr/>
          <a:lstStyle/>
          <a:p>
            <a:r>
              <a:rPr lang="en-US" dirty="0"/>
              <a:t>Questions and Answers</a:t>
            </a:r>
          </a:p>
        </p:txBody>
      </p:sp>
      <p:pic>
        <p:nvPicPr>
          <p:cNvPr id="3" name="Picture 2" descr="Q&amp;A ">
            <a:extLst>
              <a:ext uri="{FF2B5EF4-FFF2-40B4-BE49-F238E27FC236}">
                <a16:creationId xmlns:a16="http://schemas.microsoft.com/office/drawing/2014/main" id="{499F1409-E166-60A8-8568-1E653F22C77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04800" y="1565580"/>
            <a:ext cx="7772400" cy="3339005"/>
          </a:xfrm>
          <a:prstGeom prst="rect">
            <a:avLst/>
          </a:prstGeom>
        </p:spPr>
      </p:pic>
      <p:sp>
        <p:nvSpPr>
          <p:cNvPr id="4" name="TextBox 3">
            <a:extLst>
              <a:ext uri="{FF2B5EF4-FFF2-40B4-BE49-F238E27FC236}">
                <a16:creationId xmlns:a16="http://schemas.microsoft.com/office/drawing/2014/main" id="{1B6DF74B-1AD4-5791-98A1-00C7B9AD594F}"/>
              </a:ext>
            </a:extLst>
          </p:cNvPr>
          <p:cNvSpPr txBox="1"/>
          <p:nvPr/>
        </p:nvSpPr>
        <p:spPr>
          <a:xfrm>
            <a:off x="8886825" y="5327650"/>
            <a:ext cx="3305175" cy="1384995"/>
          </a:xfrm>
          <a:prstGeom prst="rect">
            <a:avLst/>
          </a:prstGeom>
          <a:noFill/>
        </p:spPr>
        <p:txBody>
          <a:bodyPr wrap="square" rtlCol="0">
            <a:spAutoFit/>
          </a:bodyPr>
          <a:lstStyle/>
          <a:p>
            <a:r>
              <a:rPr lang="en-US" sz="2800" dirty="0"/>
              <a:t>Bill Hairston </a:t>
            </a:r>
          </a:p>
          <a:p>
            <a:r>
              <a:rPr lang="en-US" sz="2800" dirty="0">
                <a:hlinkClick r:id="rId4"/>
              </a:rPr>
              <a:t>Hairston@me.com</a:t>
            </a:r>
            <a:endParaRPr lang="en-US" sz="2800" dirty="0"/>
          </a:p>
          <a:p>
            <a:r>
              <a:rPr lang="en-US" sz="2800" dirty="0"/>
              <a:t>205-919-1008</a:t>
            </a:r>
          </a:p>
        </p:txBody>
      </p:sp>
      <p:sp>
        <p:nvSpPr>
          <p:cNvPr id="5" name="TextBox 4">
            <a:extLst>
              <a:ext uri="{FF2B5EF4-FFF2-40B4-BE49-F238E27FC236}">
                <a16:creationId xmlns:a16="http://schemas.microsoft.com/office/drawing/2014/main" id="{44646DB1-1748-436D-2D2C-2EC7E370856D}"/>
              </a:ext>
            </a:extLst>
          </p:cNvPr>
          <p:cNvSpPr txBox="1"/>
          <p:nvPr/>
        </p:nvSpPr>
        <p:spPr>
          <a:xfrm>
            <a:off x="11132650" y="6855"/>
            <a:ext cx="1059350" cy="276999"/>
          </a:xfrm>
          <a:prstGeom prst="rect">
            <a:avLst/>
          </a:prstGeom>
          <a:noFill/>
        </p:spPr>
        <p:txBody>
          <a:bodyPr wrap="square" rtlCol="0">
            <a:spAutoFit/>
          </a:bodyPr>
          <a:lstStyle/>
          <a:p>
            <a:r>
              <a:rPr lang="en-US" sz="1200" dirty="0"/>
              <a:t>Hairston-</a:t>
            </a:r>
            <a:fld id="{173B793E-5BFB-194A-A861-5135AFA395FB}" type="slidenum">
              <a:rPr lang="en-US" sz="1200" smtClean="0"/>
              <a:t>22</a:t>
            </a:fld>
            <a:endParaRPr lang="en-US" sz="1200" dirty="0"/>
          </a:p>
        </p:txBody>
      </p:sp>
      <p:pic>
        <p:nvPicPr>
          <p:cNvPr id="7" name="Picture 6">
            <a:extLst>
              <a:ext uri="{FF2B5EF4-FFF2-40B4-BE49-F238E27FC236}">
                <a16:creationId xmlns:a16="http://schemas.microsoft.com/office/drawing/2014/main" id="{ADC3B9C5-19FF-D673-158D-4FD53AC9C1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37466" y="2504890"/>
            <a:ext cx="2323687" cy="2399695"/>
          </a:xfrm>
          <a:prstGeom prst="rect">
            <a:avLst/>
          </a:prstGeom>
          <a:ln w="25400">
            <a:solidFill>
              <a:schemeClr val="accent1"/>
            </a:solidFill>
          </a:ln>
        </p:spPr>
      </p:pic>
    </p:spTree>
    <p:extLst>
      <p:ext uri="{BB962C8B-B14F-4D97-AF65-F5344CB8AC3E}">
        <p14:creationId xmlns:p14="http://schemas.microsoft.com/office/powerpoint/2010/main" val="301442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5348177" y="1"/>
            <a:ext cx="6843824" cy="754912"/>
          </a:xfrm>
        </p:spPr>
        <p:txBody>
          <a:bodyPr>
            <a:normAutofit fontScale="90000"/>
          </a:bodyPr>
          <a:lstStyle/>
          <a:p>
            <a:r>
              <a:rPr lang="en-US" sz="2800" b="1" dirty="0"/>
              <a:t>Article 12 – </a:t>
            </a:r>
            <a:r>
              <a:rPr lang="en-US" sz="2800" b="1" dirty="0">
                <a:highlight>
                  <a:srgbClr val="FFFF00"/>
                </a:highlight>
              </a:rPr>
              <a:t>Controllable Electronic Records (CER)</a:t>
            </a:r>
          </a:p>
        </p:txBody>
      </p:sp>
      <p:pic>
        <p:nvPicPr>
          <p:cNvPr id="5" name="Picture 4">
            <a:extLst>
              <a:ext uri="{FF2B5EF4-FFF2-40B4-BE49-F238E27FC236}">
                <a16:creationId xmlns:a16="http://schemas.microsoft.com/office/drawing/2014/main" id="{089775F9-9A7E-4478-FAFA-CDFEA8E71613}"/>
              </a:ext>
              <a:ext uri="{C183D7F6-B498-43B3-948B-1728B52AA6E4}">
                <adec:decorative xmlns:adec="http://schemas.microsoft.com/office/drawing/2017/decorative" val="1"/>
              </a:ext>
            </a:extLst>
          </p:cNvPr>
          <p:cNvPicPr>
            <a:picLocks noChangeAspect="1"/>
          </p:cNvPicPr>
          <p:nvPr/>
        </p:nvPicPr>
        <p:blipFill rotWithShape="1">
          <a:blip r:embed="rId3"/>
          <a:srcRect l="17278" r="2363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6116569" y="875479"/>
            <a:ext cx="5919487" cy="5844297"/>
          </a:xfrm>
        </p:spPr>
        <p:txBody>
          <a:bodyPr>
            <a:normAutofit lnSpcReduction="10000"/>
          </a:bodyPr>
          <a:lstStyle/>
          <a:p>
            <a:pPr>
              <a:lnSpc>
                <a:spcPct val="100000"/>
              </a:lnSpc>
              <a:spcBef>
                <a:spcPts val="400"/>
              </a:spcBef>
              <a:spcAft>
                <a:spcPts val="900"/>
              </a:spcAft>
              <a:buFont typeface="Wingdings" pitchFamily="2" charset="2"/>
              <a:buChar char="Ø"/>
            </a:pPr>
            <a:r>
              <a:rPr lang="en-US" sz="1700" dirty="0">
                <a:effectLst/>
                <a:highlight>
                  <a:srgbClr val="FFFF00"/>
                </a:highlight>
                <a:latin typeface="Arial" panose="020B0604020202020204" pitchFamily="34" charset="0"/>
                <a:cs typeface="Arial" panose="020B0604020202020204" pitchFamily="34" charset="0"/>
              </a:rPr>
              <a:t>Controllable Digital Assets </a:t>
            </a:r>
            <a:r>
              <a:rPr lang="en-US" sz="1700" dirty="0">
                <a:effectLst/>
                <a:latin typeface="Arial" panose="020B0604020202020204" pitchFamily="34" charset="0"/>
                <a:cs typeface="Arial" panose="020B0604020202020204" pitchFamily="34" charset="0"/>
              </a:rPr>
              <a:t>(Bitcoins, crypto, some NFTs)</a:t>
            </a:r>
          </a:p>
          <a:p>
            <a:pPr>
              <a:lnSpc>
                <a:spcPct val="100000"/>
              </a:lnSpc>
              <a:spcBef>
                <a:spcPts val="400"/>
              </a:spcBef>
              <a:spcAft>
                <a:spcPts val="900"/>
              </a:spcAft>
              <a:buFont typeface="Wingdings" pitchFamily="2" charset="2"/>
              <a:buChar char="Ø"/>
            </a:pPr>
            <a:r>
              <a:rPr lang="en-US" sz="1700" dirty="0">
                <a:effectLst/>
                <a:highlight>
                  <a:srgbClr val="00FF00"/>
                </a:highlight>
                <a:latin typeface="Arial" panose="020B0604020202020204" pitchFamily="34" charset="0"/>
                <a:cs typeface="Arial" panose="020B0604020202020204" pitchFamily="34" charset="0"/>
              </a:rPr>
              <a:t>General Intangible </a:t>
            </a:r>
            <a:r>
              <a:rPr lang="en-US" sz="1400" dirty="0">
                <a:effectLst/>
                <a:latin typeface="Arial" panose="020B0604020202020204" pitchFamily="34" charset="0"/>
                <a:cs typeface="Arial" panose="020B0604020202020204" pitchFamily="34" charset="0"/>
              </a:rPr>
              <a:t>under Article 9A (Ala Code §7-9A-102(a)(42)</a:t>
            </a:r>
          </a:p>
          <a:p>
            <a:pPr>
              <a:lnSpc>
                <a:spcPct val="100000"/>
              </a:lnSpc>
              <a:spcBef>
                <a:spcPts val="400"/>
              </a:spcBef>
              <a:spcAft>
                <a:spcPts val="300"/>
              </a:spcAft>
              <a:buFont typeface="Wingdings" pitchFamily="2" charset="2"/>
              <a:buChar char="v"/>
            </a:pPr>
            <a:r>
              <a:rPr lang="en-US" sz="2000" b="1" dirty="0">
                <a:effectLst/>
                <a:highlight>
                  <a:srgbClr val="00FFFF"/>
                </a:highlight>
                <a:latin typeface="Arial" panose="020B0604020202020204" pitchFamily="34" charset="0"/>
                <a:cs typeface="Arial" panose="020B0604020202020204" pitchFamily="34" charset="0"/>
              </a:rPr>
              <a:t>CER</a:t>
            </a:r>
            <a:r>
              <a:rPr lang="en-US" sz="1400" dirty="0">
                <a:effectLst/>
                <a:latin typeface="Arial" panose="020B0604020202020204" pitchFamily="34" charset="0"/>
                <a:cs typeface="Arial" panose="020B0604020202020204" pitchFamily="34" charset="0"/>
              </a:rPr>
              <a:t> are defined in Ala Code §7-12-102(a)(1) as a </a:t>
            </a:r>
            <a:r>
              <a:rPr lang="en-US" sz="2400" b="1" dirty="0">
                <a:effectLst/>
                <a:latin typeface="Arial" panose="020B0604020202020204" pitchFamily="34" charset="0"/>
                <a:cs typeface="Arial" panose="020B0604020202020204" pitchFamily="34" charset="0"/>
              </a:rPr>
              <a:t>“</a:t>
            </a:r>
            <a:r>
              <a:rPr lang="en-US" sz="2400" b="1" dirty="0">
                <a:effectLst/>
                <a:highlight>
                  <a:srgbClr val="00FFFF"/>
                </a:highlight>
                <a:latin typeface="Arial" panose="020B0604020202020204" pitchFamily="34" charset="0"/>
                <a:cs typeface="Arial" panose="020B0604020202020204" pitchFamily="34" charset="0"/>
              </a:rPr>
              <a:t>record</a:t>
            </a:r>
            <a:r>
              <a:rPr lang="en-US" sz="2400" b="1"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(Ala Code §7-1-201(</a:t>
            </a:r>
            <a:r>
              <a:rPr lang="en-US" sz="1400" dirty="0">
                <a:latin typeface="Arial" panose="020B0604020202020204" pitchFamily="34" charset="0"/>
                <a:cs typeface="Arial" panose="020B0604020202020204" pitchFamily="34" charset="0"/>
              </a:rPr>
              <a:t>b</a:t>
            </a:r>
            <a:r>
              <a:rPr lang="en-US" sz="1400" dirty="0">
                <a:effectLst/>
                <a:latin typeface="Arial" panose="020B0604020202020204" pitchFamily="34" charset="0"/>
                <a:cs typeface="Arial" panose="020B0604020202020204" pitchFamily="34" charset="0"/>
              </a:rPr>
              <a:t>)(31)</a:t>
            </a:r>
            <a:r>
              <a:rPr lang="en-US" sz="2400" dirty="0">
                <a:effectLst/>
                <a:latin typeface="Arial" panose="020B0604020202020204" pitchFamily="34" charset="0"/>
                <a:cs typeface="Arial" panose="020B0604020202020204" pitchFamily="34" charset="0"/>
              </a:rPr>
              <a:t> that is “</a:t>
            </a:r>
            <a:r>
              <a:rPr lang="en-US" sz="2400" b="1" dirty="0">
                <a:effectLst/>
                <a:highlight>
                  <a:srgbClr val="00FFFF"/>
                </a:highlight>
                <a:latin typeface="Arial" panose="020B0604020202020204" pitchFamily="34" charset="0"/>
                <a:cs typeface="Arial" panose="020B0604020202020204" pitchFamily="34" charset="0"/>
              </a:rPr>
              <a:t>electronic</a:t>
            </a:r>
            <a:r>
              <a:rPr lang="en-US" sz="2400" b="1" dirty="0">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a:t>
            </a:r>
            <a:r>
              <a:rPr lang="en-US" sz="1400" dirty="0">
                <a:effectLst/>
                <a:latin typeface="Arial" panose="020B0604020202020204" pitchFamily="34" charset="0"/>
                <a:cs typeface="Arial" panose="020B0604020202020204" pitchFamily="34" charset="0"/>
              </a:rPr>
              <a:t>Ala Code §7-1-201(b)(16A)</a:t>
            </a:r>
            <a:r>
              <a:rPr lang="en-US" sz="2400" dirty="0">
                <a:effectLst/>
                <a:latin typeface="Arial" panose="020B0604020202020204" pitchFamily="34" charset="0"/>
                <a:cs typeface="Arial" panose="020B0604020202020204" pitchFamily="34" charset="0"/>
              </a:rPr>
              <a:t> and that is </a:t>
            </a:r>
            <a:r>
              <a:rPr lang="en-US" sz="2400" b="1" dirty="0">
                <a:effectLst/>
                <a:highlight>
                  <a:srgbClr val="00FFFF"/>
                </a:highlight>
                <a:latin typeface="Arial" panose="020B0604020202020204" pitchFamily="34" charset="0"/>
                <a:cs typeface="Arial" panose="020B0604020202020204" pitchFamily="34" charset="0"/>
              </a:rPr>
              <a:t>susceptible to “control”*</a:t>
            </a:r>
            <a:r>
              <a:rPr lang="en-US" sz="2400" b="1" dirty="0">
                <a:effectLst/>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(Ala Code §7-12-105)</a:t>
            </a:r>
            <a:r>
              <a:rPr lang="en-US" sz="1400" dirty="0">
                <a:effectLst/>
                <a:latin typeface="Arial" panose="020B0604020202020204" pitchFamily="34" charset="0"/>
                <a:cs typeface="Arial" panose="020B0604020202020204" pitchFamily="34" charset="0"/>
              </a:rPr>
              <a:t> </a:t>
            </a:r>
          </a:p>
          <a:p>
            <a:pPr marL="0" indent="0">
              <a:lnSpc>
                <a:spcPct val="100000"/>
              </a:lnSpc>
              <a:spcBef>
                <a:spcPts val="400"/>
              </a:spcBef>
              <a:spcAft>
                <a:spcPts val="300"/>
              </a:spcAft>
              <a:buNone/>
            </a:pPr>
            <a:endParaRPr lang="en-US" sz="1400" dirty="0">
              <a:effectLst/>
              <a:latin typeface="Arial" panose="020B0604020202020204" pitchFamily="34" charset="0"/>
              <a:cs typeface="Arial" panose="020B0604020202020204" pitchFamily="34" charset="0"/>
            </a:endParaRPr>
          </a:p>
          <a:p>
            <a:pPr marL="0" indent="0">
              <a:lnSpc>
                <a:spcPct val="100000"/>
              </a:lnSpc>
              <a:spcBef>
                <a:spcPts val="400"/>
              </a:spcBef>
              <a:spcAft>
                <a:spcPts val="300"/>
              </a:spcAft>
              <a:buNone/>
            </a:pPr>
            <a:r>
              <a:rPr lang="en-US" sz="1700" dirty="0">
                <a:effectLst/>
                <a:highlight>
                  <a:srgbClr val="00FF00"/>
                </a:highlight>
                <a:latin typeface="Arial" panose="020B0604020202020204" pitchFamily="34" charset="0"/>
                <a:cs typeface="Arial" panose="020B0604020202020204" pitchFamily="34" charset="0"/>
              </a:rPr>
              <a:t>Exclusions </a:t>
            </a:r>
          </a:p>
          <a:p>
            <a:pPr>
              <a:lnSpc>
                <a:spcPct val="100000"/>
              </a:lnSpc>
              <a:spcBef>
                <a:spcPts val="400"/>
              </a:spcBef>
              <a:spcAft>
                <a:spcPts val="300"/>
              </a:spcAft>
            </a:pPr>
            <a:r>
              <a:rPr lang="en-US" sz="1600" dirty="0">
                <a:effectLst/>
                <a:highlight>
                  <a:srgbClr val="FFFF00"/>
                </a:highlight>
                <a:latin typeface="Arial" panose="020B0604020202020204" pitchFamily="34" charset="0"/>
                <a:cs typeface="Arial" panose="020B0604020202020204" pitchFamily="34" charset="0"/>
              </a:rPr>
              <a:t>Controllable Account </a:t>
            </a:r>
            <a:r>
              <a:rPr lang="en-US" sz="1600" dirty="0">
                <a:effectLst/>
                <a:latin typeface="Arial" panose="020B0604020202020204" pitchFamily="34" charset="0"/>
                <a:cs typeface="Arial" panose="020B0604020202020204" pitchFamily="34" charset="0"/>
              </a:rPr>
              <a:t>and </a:t>
            </a:r>
            <a:r>
              <a:rPr lang="en-US" sz="1600" dirty="0">
                <a:highlight>
                  <a:srgbClr val="FFFF00"/>
                </a:highlight>
                <a:latin typeface="Arial" panose="020B0604020202020204" pitchFamily="34" charset="0"/>
                <a:cs typeface="Arial" panose="020B0604020202020204" pitchFamily="34" charset="0"/>
              </a:rPr>
              <a:t>Controllable Payment Intangible</a:t>
            </a:r>
          </a:p>
          <a:p>
            <a:pPr>
              <a:lnSpc>
                <a:spcPct val="100000"/>
              </a:lnSpc>
              <a:spcBef>
                <a:spcPts val="400"/>
              </a:spcBef>
              <a:spcAft>
                <a:spcPts val="300"/>
              </a:spcAft>
            </a:pPr>
            <a:r>
              <a:rPr lang="en-US" sz="1600" dirty="0">
                <a:effectLst/>
                <a:highlight>
                  <a:srgbClr val="FFFF00"/>
                </a:highlight>
                <a:latin typeface="Arial" panose="020B0604020202020204" pitchFamily="34" charset="0"/>
                <a:cs typeface="Arial" panose="020B0604020202020204" pitchFamily="34" charset="0"/>
              </a:rPr>
              <a:t>Chattel paper </a:t>
            </a:r>
            <a:r>
              <a:rPr lang="en-US" sz="1600" dirty="0">
                <a:effectLst/>
                <a:latin typeface="Arial" panose="020B0604020202020204" pitchFamily="34" charset="0"/>
                <a:cs typeface="Arial" panose="020B0604020202020204" pitchFamily="34" charset="0"/>
              </a:rPr>
              <a:t>in electronic form (handled in Article 9A)</a:t>
            </a:r>
            <a:endParaRPr lang="en-US" sz="1600" dirty="0">
              <a:latin typeface="Arial" panose="020B0604020202020204" pitchFamily="34" charset="0"/>
              <a:cs typeface="Arial" panose="020B0604020202020204" pitchFamily="34" charset="0"/>
            </a:endParaRPr>
          </a:p>
          <a:p>
            <a:pPr>
              <a:lnSpc>
                <a:spcPct val="100000"/>
              </a:lnSpc>
              <a:spcBef>
                <a:spcPts val="400"/>
              </a:spcBef>
              <a:spcAft>
                <a:spcPts val="300"/>
              </a:spcAft>
            </a:pPr>
            <a:r>
              <a:rPr lang="en-US" sz="1600" dirty="0">
                <a:effectLst/>
                <a:highlight>
                  <a:srgbClr val="FFFF00"/>
                </a:highlight>
                <a:latin typeface="Arial" panose="020B0604020202020204" pitchFamily="34" charset="0"/>
                <a:cs typeface="Arial" panose="020B0604020202020204" pitchFamily="34" charset="0"/>
              </a:rPr>
              <a:t>Electronic documents of title </a:t>
            </a:r>
            <a:r>
              <a:rPr lang="en-US" sz="1600" dirty="0">
                <a:effectLst/>
                <a:latin typeface="Arial" panose="020B0604020202020204" pitchFamily="34" charset="0"/>
                <a:cs typeface="Arial" panose="020B0604020202020204" pitchFamily="34" charset="0"/>
              </a:rPr>
              <a:t>(handled in Article 7)</a:t>
            </a:r>
          </a:p>
          <a:p>
            <a:pPr>
              <a:lnSpc>
                <a:spcPct val="100000"/>
              </a:lnSpc>
              <a:spcBef>
                <a:spcPts val="400"/>
              </a:spcBef>
              <a:spcAft>
                <a:spcPts val="300"/>
              </a:spcAft>
            </a:pPr>
            <a:r>
              <a:rPr lang="en-US" sz="1600" dirty="0">
                <a:effectLst/>
                <a:highlight>
                  <a:srgbClr val="FFFF00"/>
                </a:highlight>
                <a:latin typeface="Arial" panose="020B0604020202020204" pitchFamily="34" charset="0"/>
                <a:cs typeface="Arial" panose="020B0604020202020204" pitchFamily="34" charset="0"/>
              </a:rPr>
              <a:t>Investment property </a:t>
            </a:r>
            <a:r>
              <a:rPr lang="en-US" sz="1600" dirty="0">
                <a:effectLst/>
                <a:latin typeface="Arial" panose="020B0604020202020204" pitchFamily="34" charset="0"/>
                <a:cs typeface="Arial" panose="020B0604020202020204" pitchFamily="34" charset="0"/>
              </a:rPr>
              <a:t>(handled in Article 8) (however a CER can opt in to being a financial asset under Article 8 </a:t>
            </a:r>
            <a:r>
              <a:rPr lang="en-US" sz="1600" dirty="0">
                <a:latin typeface="Arial" panose="020B0604020202020204" pitchFamily="34" charset="0"/>
                <a:cs typeface="Arial" panose="020B0604020202020204" pitchFamily="34" charset="0"/>
              </a:rPr>
              <a:t>and be subject to Article 8 control rules)</a:t>
            </a:r>
            <a:r>
              <a:rPr lang="en-US" sz="1600" dirty="0">
                <a:effectLst/>
                <a:latin typeface="Arial" panose="020B0604020202020204" pitchFamily="34" charset="0"/>
                <a:cs typeface="Arial" panose="020B0604020202020204" pitchFamily="34" charset="0"/>
              </a:rPr>
              <a:t> </a:t>
            </a:r>
          </a:p>
          <a:p>
            <a:pPr>
              <a:lnSpc>
                <a:spcPct val="100000"/>
              </a:lnSpc>
              <a:spcBef>
                <a:spcPts val="400"/>
              </a:spcBef>
              <a:spcAft>
                <a:spcPts val="300"/>
              </a:spcAft>
            </a:pPr>
            <a:r>
              <a:rPr lang="en-US" sz="1600" dirty="0">
                <a:effectLst/>
                <a:highlight>
                  <a:srgbClr val="FFFF00"/>
                </a:highlight>
                <a:latin typeface="Arial" panose="020B0604020202020204" pitchFamily="34" charset="0"/>
                <a:cs typeface="Arial" panose="020B0604020202020204" pitchFamily="34" charset="0"/>
              </a:rPr>
              <a:t>Transferable records </a:t>
            </a:r>
            <a:r>
              <a:rPr lang="en-US" sz="1600" dirty="0">
                <a:effectLst/>
                <a:latin typeface="Arial" panose="020B0604020202020204" pitchFamily="34" charset="0"/>
                <a:cs typeface="Arial" panose="020B0604020202020204" pitchFamily="34" charset="0"/>
              </a:rPr>
              <a:t>(handled in UETA and E-SIGN) </a:t>
            </a:r>
          </a:p>
          <a:p>
            <a:pPr>
              <a:lnSpc>
                <a:spcPct val="100000"/>
              </a:lnSpc>
              <a:spcBef>
                <a:spcPts val="400"/>
              </a:spcBef>
              <a:spcAft>
                <a:spcPts val="300"/>
              </a:spcAft>
            </a:pPr>
            <a:r>
              <a:rPr lang="en-US" sz="1600" dirty="0">
                <a:effectLst/>
                <a:highlight>
                  <a:srgbClr val="FFFF00"/>
                </a:highlight>
                <a:latin typeface="Arial" panose="020B0604020202020204" pitchFamily="34" charset="0"/>
                <a:cs typeface="Arial" panose="020B0604020202020204" pitchFamily="34" charset="0"/>
              </a:rPr>
              <a:t>Deposit accounts </a:t>
            </a:r>
            <a:r>
              <a:rPr lang="en-US" sz="1600" dirty="0">
                <a:effectLst/>
                <a:latin typeface="Arial" panose="020B0604020202020204" pitchFamily="34" charset="0"/>
                <a:cs typeface="Arial" panose="020B0604020202020204" pitchFamily="34" charset="0"/>
              </a:rPr>
              <a:t>(handled in Article 9A))</a:t>
            </a:r>
          </a:p>
          <a:p>
            <a:pPr>
              <a:lnSpc>
                <a:spcPct val="100000"/>
              </a:lnSpc>
              <a:spcBef>
                <a:spcPts val="400"/>
              </a:spcBef>
              <a:spcAft>
                <a:spcPts val="300"/>
              </a:spcAft>
            </a:pPr>
            <a:r>
              <a:rPr lang="en-US" sz="1600" dirty="0">
                <a:effectLst/>
                <a:highlight>
                  <a:srgbClr val="FFFF00"/>
                </a:highlight>
                <a:latin typeface="Arial" panose="020B0604020202020204" pitchFamily="34" charset="0"/>
                <a:cs typeface="Arial" panose="020B0604020202020204" pitchFamily="34" charset="0"/>
              </a:rPr>
              <a:t>Electronic (fiat) money</a:t>
            </a:r>
          </a:p>
          <a:p>
            <a:pPr>
              <a:lnSpc>
                <a:spcPct val="100000"/>
              </a:lnSpc>
              <a:spcBef>
                <a:spcPts val="400"/>
              </a:spcBef>
              <a:spcAft>
                <a:spcPts val="300"/>
              </a:spcAft>
            </a:pPr>
            <a:r>
              <a:rPr lang="en-US" sz="1600" dirty="0">
                <a:highlight>
                  <a:srgbClr val="00FFFF"/>
                </a:highlight>
                <a:latin typeface="Arial" panose="020B0604020202020204" pitchFamily="34" charset="0"/>
                <a:cs typeface="Arial" panose="020B0604020202020204" pitchFamily="34" charset="0"/>
              </a:rPr>
              <a:t>*A digital asset that cannot be subject to control</a:t>
            </a:r>
            <a:endParaRPr lang="en-US" sz="800" dirty="0">
              <a:effectLst/>
            </a:endParaRPr>
          </a:p>
          <a:p>
            <a:endParaRPr lang="en-US" sz="800" dirty="0"/>
          </a:p>
        </p:txBody>
      </p:sp>
      <p:sp>
        <p:nvSpPr>
          <p:cNvPr id="4" name="TextBox 3">
            <a:extLst>
              <a:ext uri="{FF2B5EF4-FFF2-40B4-BE49-F238E27FC236}">
                <a16:creationId xmlns:a16="http://schemas.microsoft.com/office/drawing/2014/main" id="{BD57718F-329C-9F1D-22E9-EE4EB127A696}"/>
              </a:ext>
            </a:extLst>
          </p:cNvPr>
          <p:cNvSpPr txBox="1"/>
          <p:nvPr/>
        </p:nvSpPr>
        <p:spPr>
          <a:xfrm>
            <a:off x="-3049" y="15950"/>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3</a:t>
            </a:fld>
            <a:endParaRPr lang="en-US" sz="1200" dirty="0"/>
          </a:p>
        </p:txBody>
      </p:sp>
    </p:spTree>
    <p:extLst>
      <p:ext uri="{BB962C8B-B14F-4D97-AF65-F5344CB8AC3E}">
        <p14:creationId xmlns:p14="http://schemas.microsoft.com/office/powerpoint/2010/main" val="130930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318973" y="222544"/>
            <a:ext cx="6012816" cy="790754"/>
          </a:xfrm>
        </p:spPr>
        <p:txBody>
          <a:bodyPr anchor="ctr">
            <a:normAutofit fontScale="90000"/>
          </a:bodyPr>
          <a:lstStyle/>
          <a:p>
            <a:r>
              <a:rPr lang="en-US" sz="4000" dirty="0"/>
              <a:t>Article 12 – </a:t>
            </a:r>
            <a:r>
              <a:rPr lang="en-US" sz="4000" dirty="0">
                <a:highlight>
                  <a:srgbClr val="FFFF00"/>
                </a:highlight>
              </a:rPr>
              <a:t>Control </a:t>
            </a:r>
            <a:r>
              <a:rPr lang="en-US" sz="4000" dirty="0"/>
              <a:t>§7-12-105</a:t>
            </a:r>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310551" y="1024184"/>
            <a:ext cx="6280029" cy="5611272"/>
          </a:xfrm>
        </p:spPr>
        <p:txBody>
          <a:bodyPr anchor="ctr">
            <a:normAutofit fontScale="92500" lnSpcReduction="10000"/>
          </a:bodyPr>
          <a:lstStyle/>
          <a:p>
            <a:pPr>
              <a:lnSpc>
                <a:spcPct val="110000"/>
              </a:lnSpc>
              <a:spcBef>
                <a:spcPts val="400"/>
              </a:spcBef>
              <a:spcAft>
                <a:spcPts val="400"/>
              </a:spcAft>
              <a:buFont typeface="Wingdings" pitchFamily="2" charset="2"/>
              <a:buChar char="v"/>
            </a:pPr>
            <a:r>
              <a:rPr lang="en-US" sz="2000" dirty="0">
                <a:effectLst/>
                <a:highlight>
                  <a:srgbClr val="FFFF00"/>
                </a:highlight>
              </a:rPr>
              <a:t>Power to enjoy “substantially all the benefit” </a:t>
            </a:r>
            <a:r>
              <a:rPr lang="en-US" sz="2000" dirty="0">
                <a:effectLst/>
              </a:rPr>
              <a:t>of the CER (does not have to be “exclusive”) </a:t>
            </a:r>
          </a:p>
          <a:p>
            <a:pPr>
              <a:lnSpc>
                <a:spcPct val="110000"/>
              </a:lnSpc>
              <a:spcBef>
                <a:spcPts val="400"/>
              </a:spcBef>
              <a:spcAft>
                <a:spcPts val="400"/>
              </a:spcAft>
              <a:buFont typeface="Wingdings" pitchFamily="2" charset="2"/>
              <a:buChar char="v"/>
            </a:pPr>
            <a:r>
              <a:rPr lang="en-US" sz="2000" dirty="0">
                <a:effectLst/>
              </a:rPr>
              <a:t>The </a:t>
            </a:r>
            <a:r>
              <a:rPr lang="en-US" sz="2000" dirty="0">
                <a:effectLst/>
                <a:highlight>
                  <a:srgbClr val="FFFF00"/>
                </a:highlight>
              </a:rPr>
              <a:t>exclusive power </a:t>
            </a:r>
            <a:r>
              <a:rPr lang="en-US" sz="2000" dirty="0">
                <a:effectLst/>
              </a:rPr>
              <a:t>(</a:t>
            </a:r>
            <a:r>
              <a:rPr lang="en-US" sz="2000" dirty="0">
                <a:effectLst/>
                <a:highlight>
                  <a:srgbClr val="00FF00"/>
                </a:highlight>
              </a:rPr>
              <a:t>which may be shared or obtained through another person</a:t>
            </a:r>
            <a:r>
              <a:rPr lang="en-US" sz="2000" dirty="0">
                <a:effectLst/>
              </a:rPr>
              <a:t>) </a:t>
            </a:r>
            <a:r>
              <a:rPr lang="en-US" sz="2000" dirty="0">
                <a:effectLst/>
                <a:highlight>
                  <a:srgbClr val="FFFF00"/>
                </a:highlight>
              </a:rPr>
              <a:t>to prevent others from enjoying “substantially all the benefit” </a:t>
            </a:r>
            <a:r>
              <a:rPr lang="en-US" sz="2000" dirty="0">
                <a:effectLst/>
              </a:rPr>
              <a:t>of the CER</a:t>
            </a:r>
          </a:p>
          <a:p>
            <a:pPr>
              <a:lnSpc>
                <a:spcPct val="110000"/>
              </a:lnSpc>
              <a:spcBef>
                <a:spcPts val="400"/>
              </a:spcBef>
              <a:spcAft>
                <a:spcPts val="400"/>
              </a:spcAft>
              <a:buFont typeface="Wingdings" pitchFamily="2" charset="2"/>
              <a:buChar char="v"/>
            </a:pPr>
            <a:r>
              <a:rPr lang="en-US" sz="2000" dirty="0">
                <a:effectLst/>
                <a:highlight>
                  <a:srgbClr val="FFFF00"/>
                </a:highlight>
              </a:rPr>
              <a:t>Exclusive power to transfer control </a:t>
            </a:r>
            <a:r>
              <a:rPr lang="en-US" sz="2000" dirty="0">
                <a:effectLst/>
              </a:rPr>
              <a:t>to another person</a:t>
            </a:r>
          </a:p>
          <a:p>
            <a:pPr>
              <a:lnSpc>
                <a:spcPct val="110000"/>
              </a:lnSpc>
              <a:spcBef>
                <a:spcPts val="400"/>
              </a:spcBef>
              <a:spcAft>
                <a:spcPts val="400"/>
              </a:spcAft>
              <a:buFont typeface="Wingdings" pitchFamily="2" charset="2"/>
              <a:buChar char="v"/>
            </a:pPr>
            <a:r>
              <a:rPr lang="en-US" sz="2000" dirty="0">
                <a:effectLst/>
              </a:rPr>
              <a:t>The person must be </a:t>
            </a:r>
            <a:r>
              <a:rPr lang="en-US" sz="2000" dirty="0">
                <a:effectLst/>
                <a:highlight>
                  <a:srgbClr val="FFFF00"/>
                </a:highlight>
              </a:rPr>
              <a:t>able to identify </a:t>
            </a:r>
            <a:r>
              <a:rPr lang="en-US" sz="2000" dirty="0">
                <a:effectLst/>
              </a:rPr>
              <a:t>itself to a third party as the person having these powers (can be done by cryptographic key or account number) </a:t>
            </a:r>
          </a:p>
          <a:p>
            <a:pPr marL="0" indent="0">
              <a:lnSpc>
                <a:spcPct val="110000"/>
              </a:lnSpc>
              <a:spcBef>
                <a:spcPts val="400"/>
              </a:spcBef>
              <a:spcAft>
                <a:spcPts val="400"/>
              </a:spcAft>
              <a:buNone/>
            </a:pPr>
            <a:r>
              <a:rPr lang="en-US" sz="2200" dirty="0">
                <a:highlight>
                  <a:srgbClr val="00FFFF"/>
                </a:highlight>
              </a:rPr>
              <a:t>These requirement are generic formulation of what industry is presently embracing</a:t>
            </a:r>
          </a:p>
          <a:p>
            <a:pPr marL="0" indent="0">
              <a:lnSpc>
                <a:spcPct val="110000"/>
              </a:lnSpc>
              <a:spcBef>
                <a:spcPts val="400"/>
              </a:spcBef>
              <a:spcAft>
                <a:spcPts val="400"/>
              </a:spcAft>
              <a:buNone/>
            </a:pPr>
            <a:r>
              <a:rPr lang="en-US" sz="2000" dirty="0">
                <a:effectLst/>
                <a:highlight>
                  <a:srgbClr val="00FF00"/>
                </a:highlight>
              </a:rPr>
              <a:t>[Articles 7, 8, and 9A amended to embrace this control test for electronic records governed by those articles]</a:t>
            </a:r>
          </a:p>
          <a:p>
            <a:pPr>
              <a:lnSpc>
                <a:spcPct val="110000"/>
              </a:lnSpc>
              <a:spcBef>
                <a:spcPts val="400"/>
              </a:spcBef>
              <a:spcAft>
                <a:spcPts val="400"/>
              </a:spcAft>
              <a:buFont typeface="Wingdings" pitchFamily="2" charset="2"/>
              <a:buChar char="Ø"/>
            </a:pPr>
            <a:r>
              <a:rPr lang="en-US" sz="2000" dirty="0">
                <a:highlight>
                  <a:srgbClr val="FFFF00"/>
                </a:highlight>
              </a:rPr>
              <a:t>As to controllable accounts and controllable payment intangibles, must have control over CER evidencing the controllable account or controllable payment intangible</a:t>
            </a:r>
            <a:endParaRPr lang="en-US" sz="2000" dirty="0">
              <a:effectLst/>
              <a:highlight>
                <a:srgbClr val="FFFF00"/>
              </a:highlight>
            </a:endParaRPr>
          </a:p>
          <a:p>
            <a:pPr>
              <a:lnSpc>
                <a:spcPct val="100000"/>
              </a:lnSpc>
              <a:spcBef>
                <a:spcPts val="400"/>
              </a:spcBef>
              <a:spcAft>
                <a:spcPts val="400"/>
              </a:spcAft>
              <a:buFont typeface="Wingdings" pitchFamily="2" charset="2"/>
              <a:buChar char="v"/>
            </a:pPr>
            <a:endParaRPr lang="en-US" sz="1600" dirty="0">
              <a:effectLst/>
            </a:endParaRPr>
          </a:p>
        </p:txBody>
      </p:sp>
      <p:pic>
        <p:nvPicPr>
          <p:cNvPr id="5" name="Picture 4">
            <a:extLst>
              <a:ext uri="{FF2B5EF4-FFF2-40B4-BE49-F238E27FC236}">
                <a16:creationId xmlns:a16="http://schemas.microsoft.com/office/drawing/2014/main" id="{26260D23-68CB-EDD8-70B0-E1C385782982}"/>
              </a:ext>
              <a:ext uri="{C183D7F6-B498-43B3-948B-1728B52AA6E4}">
                <adec:decorative xmlns:adec="http://schemas.microsoft.com/office/drawing/2017/decorative" val="1"/>
              </a:ext>
            </a:extLst>
          </p:cNvPr>
          <p:cNvPicPr>
            <a:picLocks noChangeAspect="1"/>
          </p:cNvPicPr>
          <p:nvPr/>
        </p:nvPicPr>
        <p:blipFill rotWithShape="1">
          <a:blip r:embed="rId3"/>
          <a:srcRect l="36170" r="11993"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TextBox 3">
            <a:extLst>
              <a:ext uri="{FF2B5EF4-FFF2-40B4-BE49-F238E27FC236}">
                <a16:creationId xmlns:a16="http://schemas.microsoft.com/office/drawing/2014/main" id="{B201D049-D96C-91F9-5F90-CD0C5D744D29}"/>
              </a:ext>
            </a:extLst>
          </p:cNvPr>
          <p:cNvSpPr txBox="1"/>
          <p:nvPr/>
        </p:nvSpPr>
        <p:spPr>
          <a:xfrm>
            <a:off x="11372931" y="0"/>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4</a:t>
            </a:fld>
            <a:endParaRPr lang="en-US" sz="1200" dirty="0"/>
          </a:p>
        </p:txBody>
      </p:sp>
    </p:spTree>
    <p:extLst>
      <p:ext uri="{BB962C8B-B14F-4D97-AF65-F5344CB8AC3E}">
        <p14:creationId xmlns:p14="http://schemas.microsoft.com/office/powerpoint/2010/main" val="5858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5478618" y="0"/>
            <a:ext cx="6710334" cy="1287135"/>
          </a:xfrm>
        </p:spPr>
        <p:txBody>
          <a:bodyPr>
            <a:normAutofit/>
          </a:bodyPr>
          <a:lstStyle/>
          <a:p>
            <a:pPr algn="ctr"/>
            <a:r>
              <a:rPr lang="en-US" sz="4100" dirty="0"/>
              <a:t>Article 12 – </a:t>
            </a:r>
            <a:r>
              <a:rPr lang="en-US" sz="4100" dirty="0">
                <a:highlight>
                  <a:srgbClr val="FFFF00"/>
                </a:highlight>
              </a:rPr>
              <a:t>Transfer </a:t>
            </a:r>
            <a:r>
              <a:rPr lang="en-US" sz="4100" dirty="0"/>
              <a:t>§7-12-104 </a:t>
            </a:r>
            <a:r>
              <a:rPr lang="en-US" sz="3200" dirty="0"/>
              <a:t>(Qualifying Purchaser)</a:t>
            </a:r>
          </a:p>
        </p:txBody>
      </p:sp>
      <p:pic>
        <p:nvPicPr>
          <p:cNvPr id="1026" name="Picture 2">
            <a:extLst>
              <a:ext uri="{FF2B5EF4-FFF2-40B4-BE49-F238E27FC236}">
                <a16:creationId xmlns:a16="http://schemas.microsoft.com/office/drawing/2014/main" id="{E97886CC-C890-0812-C9CC-A2FECF51890E}"/>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72" r="25259"/>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6072405" y="1531490"/>
            <a:ext cx="6116548" cy="5326510"/>
          </a:xfrm>
        </p:spPr>
        <p:txBody>
          <a:bodyPr>
            <a:noAutofit/>
          </a:bodyPr>
          <a:lstStyle/>
          <a:p>
            <a:pPr>
              <a:lnSpc>
                <a:spcPct val="100000"/>
              </a:lnSpc>
              <a:spcBef>
                <a:spcPts val="400"/>
              </a:spcBef>
              <a:spcAft>
                <a:spcPts val="600"/>
              </a:spcAft>
              <a:buFont typeface="Wingdings" pitchFamily="2" charset="2"/>
              <a:buChar char="ü"/>
            </a:pPr>
            <a:r>
              <a:rPr lang="en-US" sz="2000" dirty="0">
                <a:effectLst/>
                <a:highlight>
                  <a:srgbClr val="FFFF00"/>
                </a:highlight>
              </a:rPr>
              <a:t>Take Free Rule </a:t>
            </a:r>
            <a:r>
              <a:rPr lang="en-US" sz="2000" dirty="0">
                <a:effectLst/>
              </a:rPr>
              <a:t>(takes free of any Article 12 claim to the CER) if a Qualifying Purchaser </a:t>
            </a:r>
          </a:p>
          <a:p>
            <a:pPr lvl="1">
              <a:lnSpc>
                <a:spcPct val="100000"/>
              </a:lnSpc>
              <a:spcBef>
                <a:spcPts val="400"/>
              </a:spcBef>
              <a:spcAft>
                <a:spcPts val="600"/>
              </a:spcAft>
              <a:buFont typeface="Wingdings" pitchFamily="2" charset="2"/>
              <a:buChar char="Ø"/>
            </a:pPr>
            <a:r>
              <a:rPr lang="en-US" sz="2000" dirty="0">
                <a:effectLst/>
              </a:rPr>
              <a:t>A “</a:t>
            </a:r>
            <a:r>
              <a:rPr lang="en-US" sz="2000" dirty="0">
                <a:effectLst/>
                <a:highlight>
                  <a:srgbClr val="FFFF00"/>
                </a:highlight>
              </a:rPr>
              <a:t>qualifying purchaser</a:t>
            </a:r>
            <a:r>
              <a:rPr lang="en-US" sz="2000" dirty="0">
                <a:effectLst/>
              </a:rPr>
              <a:t>” is a purchaser who obtains control of a CER for value (Article 3 Value), in good faith, and without notice of a property claim to the CER </a:t>
            </a:r>
          </a:p>
          <a:p>
            <a:pPr>
              <a:lnSpc>
                <a:spcPct val="100000"/>
              </a:lnSpc>
              <a:spcBef>
                <a:spcPts val="400"/>
              </a:spcBef>
              <a:spcAft>
                <a:spcPts val="600"/>
              </a:spcAft>
              <a:buFont typeface="Wingdings" pitchFamily="2" charset="2"/>
              <a:buChar char="ü"/>
            </a:pPr>
            <a:r>
              <a:rPr lang="en-US" sz="2000" dirty="0">
                <a:effectLst/>
                <a:highlight>
                  <a:srgbClr val="FFFF00"/>
                </a:highlight>
              </a:rPr>
              <a:t>Shelter Principle </a:t>
            </a:r>
            <a:r>
              <a:rPr lang="en-US" sz="2000" dirty="0">
                <a:effectLst/>
              </a:rPr>
              <a:t>(if not Qualified purchaser)</a:t>
            </a:r>
          </a:p>
          <a:p>
            <a:pPr>
              <a:lnSpc>
                <a:spcPct val="100000"/>
              </a:lnSpc>
              <a:spcBef>
                <a:spcPts val="400"/>
              </a:spcBef>
              <a:spcAft>
                <a:spcPts val="600"/>
              </a:spcAft>
              <a:buFont typeface="Wingdings" pitchFamily="2" charset="2"/>
              <a:buChar char="ü"/>
            </a:pPr>
            <a:r>
              <a:rPr lang="en-US" sz="2000" dirty="0">
                <a:effectLst/>
                <a:highlight>
                  <a:srgbClr val="00FFFF"/>
                </a:highlight>
              </a:rPr>
              <a:t>Only dealing with Article 12 CER rights, not property rights that </a:t>
            </a:r>
            <a:r>
              <a:rPr lang="en-US" sz="2000" dirty="0">
                <a:highlight>
                  <a:srgbClr val="00FFFF"/>
                </a:highlight>
              </a:rPr>
              <a:t>support or are evidenced by </a:t>
            </a:r>
            <a:r>
              <a:rPr lang="en-US" sz="2000" dirty="0">
                <a:effectLst/>
                <a:highlight>
                  <a:srgbClr val="00FFFF"/>
                </a:highlight>
              </a:rPr>
              <a:t>the CER (</a:t>
            </a:r>
            <a:r>
              <a:rPr lang="en-US" sz="2000" dirty="0" err="1">
                <a:effectLst/>
                <a:highlight>
                  <a:srgbClr val="00FFFF"/>
                </a:highlight>
              </a:rPr>
              <a:t>ie</a:t>
            </a:r>
            <a:r>
              <a:rPr lang="en-US" sz="2000" dirty="0">
                <a:effectLst/>
                <a:highlight>
                  <a:srgbClr val="00FFFF"/>
                </a:highlight>
              </a:rPr>
              <a:t> copyrights, licenses, rights not covered under Article 12 etc.)</a:t>
            </a:r>
          </a:p>
          <a:p>
            <a:pPr marL="0" indent="0">
              <a:lnSpc>
                <a:spcPct val="100000"/>
              </a:lnSpc>
              <a:spcBef>
                <a:spcPts val="400"/>
              </a:spcBef>
              <a:spcAft>
                <a:spcPts val="600"/>
              </a:spcAft>
              <a:buNone/>
            </a:pPr>
            <a:r>
              <a:rPr lang="en-US" sz="2000" dirty="0">
                <a:effectLst/>
              </a:rPr>
              <a:t>The filing of a financing statement of itself is not notice of a claim to the CER </a:t>
            </a:r>
          </a:p>
          <a:p>
            <a:pPr marL="0" indent="0">
              <a:lnSpc>
                <a:spcPct val="100000"/>
              </a:lnSpc>
              <a:spcBef>
                <a:spcPts val="400"/>
              </a:spcBef>
              <a:spcAft>
                <a:spcPts val="600"/>
              </a:spcAft>
              <a:buNone/>
            </a:pPr>
            <a:r>
              <a:rPr lang="en-US" sz="1800" dirty="0">
                <a:highlight>
                  <a:srgbClr val="00FF00"/>
                </a:highlight>
              </a:rPr>
              <a:t>Take Free Rule also apply to Controllable Accounts and Controllable Payment Intangible if Qualifying Purchaser of CER</a:t>
            </a:r>
            <a:endParaRPr lang="en-US" sz="1800" dirty="0">
              <a:effectLst/>
              <a:highlight>
                <a:srgbClr val="00FF00"/>
              </a:highlight>
            </a:endParaRPr>
          </a:p>
        </p:txBody>
      </p:sp>
      <p:sp>
        <p:nvSpPr>
          <p:cNvPr id="4" name="TextBox 3">
            <a:extLst>
              <a:ext uri="{FF2B5EF4-FFF2-40B4-BE49-F238E27FC236}">
                <a16:creationId xmlns:a16="http://schemas.microsoft.com/office/drawing/2014/main" id="{A3E7AC04-01F2-77CC-26C7-F5534BB08D14}"/>
              </a:ext>
            </a:extLst>
          </p:cNvPr>
          <p:cNvSpPr txBox="1"/>
          <p:nvPr/>
        </p:nvSpPr>
        <p:spPr>
          <a:xfrm>
            <a:off x="0" y="0"/>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5</a:t>
            </a:fld>
            <a:endParaRPr lang="en-US" sz="1200" dirty="0"/>
          </a:p>
        </p:txBody>
      </p:sp>
    </p:spTree>
    <p:extLst>
      <p:ext uri="{BB962C8B-B14F-4D97-AF65-F5344CB8AC3E}">
        <p14:creationId xmlns:p14="http://schemas.microsoft.com/office/powerpoint/2010/main" val="91854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572493" y="238539"/>
            <a:ext cx="11018520" cy="1434415"/>
          </a:xfrm>
        </p:spPr>
        <p:txBody>
          <a:bodyPr anchor="b">
            <a:normAutofit/>
          </a:bodyPr>
          <a:lstStyle/>
          <a:p>
            <a:r>
              <a:rPr lang="en-US" sz="4200" dirty="0"/>
              <a:t>Article 12 – </a:t>
            </a:r>
            <a:r>
              <a:rPr lang="en-US" sz="4200" dirty="0">
                <a:highlight>
                  <a:srgbClr val="00FF00"/>
                </a:highlight>
              </a:rPr>
              <a:t>Controllable Account</a:t>
            </a:r>
            <a:r>
              <a:rPr lang="en-US" sz="4200" dirty="0"/>
              <a:t>; </a:t>
            </a:r>
            <a:r>
              <a:rPr lang="en-US" sz="4200" dirty="0">
                <a:highlight>
                  <a:srgbClr val="00FF00"/>
                </a:highlight>
              </a:rPr>
              <a:t>Controllable Payment Intangible</a:t>
            </a:r>
            <a:r>
              <a:rPr lang="en-US" sz="4200" dirty="0"/>
              <a:t>; Account Debtors §7-12-106</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399020" y="1911493"/>
            <a:ext cx="7276638" cy="4880112"/>
          </a:xfrm>
        </p:spPr>
        <p:txBody>
          <a:bodyPr anchor="t">
            <a:noAutofit/>
          </a:bodyPr>
          <a:lstStyle/>
          <a:p>
            <a:pPr>
              <a:lnSpc>
                <a:spcPct val="100000"/>
              </a:lnSpc>
              <a:buFont typeface="Arial" panose="020B0604020202020204" pitchFamily="34" charset="0"/>
              <a:buChar char="•"/>
            </a:pPr>
            <a:r>
              <a:rPr lang="en-US" sz="2000" dirty="0">
                <a:effectLst/>
              </a:rPr>
              <a:t>An “</a:t>
            </a:r>
            <a:r>
              <a:rPr lang="en-US" sz="2000" dirty="0">
                <a:effectLst/>
                <a:highlight>
                  <a:srgbClr val="FFFF00"/>
                </a:highlight>
              </a:rPr>
              <a:t>account</a:t>
            </a:r>
            <a:r>
              <a:rPr lang="en-US" sz="2000" dirty="0">
                <a:effectLst/>
              </a:rPr>
              <a:t>” or “</a:t>
            </a:r>
            <a:r>
              <a:rPr lang="en-US" sz="2000" dirty="0">
                <a:effectLst/>
                <a:highlight>
                  <a:srgbClr val="FFFF00"/>
                </a:highlight>
              </a:rPr>
              <a:t>payment intangible</a:t>
            </a:r>
            <a:r>
              <a:rPr lang="en-US" sz="2000" dirty="0">
                <a:effectLst/>
              </a:rPr>
              <a:t>” evidenced by a CER is a “</a:t>
            </a:r>
            <a:r>
              <a:rPr lang="en-US" sz="2000" dirty="0">
                <a:effectLst/>
                <a:highlight>
                  <a:srgbClr val="00FF00"/>
                </a:highlight>
              </a:rPr>
              <a:t>controllable account</a:t>
            </a:r>
            <a:r>
              <a:rPr lang="en-US" sz="2000" dirty="0">
                <a:effectLst/>
              </a:rPr>
              <a:t>” or “</a:t>
            </a:r>
            <a:r>
              <a:rPr lang="en-US" sz="2000" dirty="0">
                <a:effectLst/>
                <a:highlight>
                  <a:srgbClr val="00FF00"/>
                </a:highlight>
              </a:rPr>
              <a:t>controllable payment intangible</a:t>
            </a:r>
            <a:r>
              <a:rPr lang="en-US" sz="2000" dirty="0">
                <a:effectLst/>
              </a:rPr>
              <a:t>” </a:t>
            </a:r>
            <a:r>
              <a:rPr lang="en-US" sz="2000" dirty="0">
                <a:effectLst/>
                <a:highlight>
                  <a:srgbClr val="FFFF00"/>
                </a:highlight>
              </a:rPr>
              <a:t>if the </a:t>
            </a:r>
            <a:r>
              <a:rPr lang="en-US" sz="2000" dirty="0">
                <a:effectLst/>
                <a:highlight>
                  <a:srgbClr val="00FFFF"/>
                </a:highlight>
              </a:rPr>
              <a:t>account debtor has agreed to pay the person in control </a:t>
            </a:r>
          </a:p>
          <a:p>
            <a:pPr>
              <a:lnSpc>
                <a:spcPct val="100000"/>
              </a:lnSpc>
              <a:buFont typeface="Arial" panose="020B0604020202020204" pitchFamily="34" charset="0"/>
              <a:buChar char="•"/>
            </a:pPr>
            <a:r>
              <a:rPr lang="en-US" sz="2000" dirty="0">
                <a:effectLst/>
              </a:rPr>
              <a:t>A controllable account or a controllable payment intangible travels with the CER, and the transferee benefits from the same “take-free” rule as is available with the CER </a:t>
            </a:r>
          </a:p>
          <a:p>
            <a:pPr>
              <a:lnSpc>
                <a:spcPct val="100000"/>
              </a:lnSpc>
              <a:buFont typeface="Arial" panose="020B0604020202020204" pitchFamily="34" charset="0"/>
              <a:buChar char="•"/>
            </a:pPr>
            <a:r>
              <a:rPr lang="en-US" sz="2000" dirty="0">
                <a:effectLst/>
              </a:rPr>
              <a:t>The effect is to create an electronic instrument </a:t>
            </a:r>
          </a:p>
          <a:p>
            <a:pPr>
              <a:lnSpc>
                <a:spcPct val="100000"/>
              </a:lnSpc>
              <a:buFont typeface="Arial" panose="020B0604020202020204" pitchFamily="34" charset="0"/>
              <a:buChar char="•"/>
            </a:pPr>
            <a:r>
              <a:rPr lang="en-US" sz="2000" dirty="0">
                <a:effectLst/>
              </a:rPr>
              <a:t>If the terms of the CER provide that the account debtor will not assert claims or defenses against the transferee of the CER (see Ala Code §7-9A-403), then the effect is to create an electronic </a:t>
            </a:r>
            <a:r>
              <a:rPr lang="en-US" sz="2000" i="1" dirty="0">
                <a:effectLst/>
              </a:rPr>
              <a:t>negotiable </a:t>
            </a:r>
            <a:r>
              <a:rPr lang="en-US" sz="2000" dirty="0">
                <a:effectLst/>
              </a:rPr>
              <a:t>instrument </a:t>
            </a:r>
          </a:p>
          <a:p>
            <a:pPr>
              <a:lnSpc>
                <a:spcPct val="100000"/>
              </a:lnSpc>
            </a:pPr>
            <a:r>
              <a:rPr lang="en-US" sz="2000" dirty="0">
                <a:effectLst/>
                <a:highlight>
                  <a:srgbClr val="00FF00"/>
                </a:highlight>
              </a:rPr>
              <a:t>Account debtor discharge rule </a:t>
            </a:r>
            <a:r>
              <a:rPr lang="en-US" sz="2000" dirty="0">
                <a:effectLst/>
              </a:rPr>
              <a:t>(similar to Ala Code §§ 7-3-602 and 7-9A-406)</a:t>
            </a:r>
          </a:p>
        </p:txBody>
      </p:sp>
      <p:pic>
        <p:nvPicPr>
          <p:cNvPr id="2050" name="Picture 2">
            <a:extLst>
              <a:ext uri="{FF2B5EF4-FFF2-40B4-BE49-F238E27FC236}">
                <a16:creationId xmlns:a16="http://schemas.microsoft.com/office/drawing/2014/main" id="{26DE6FC0-D014-38D9-65CD-22D28C16CC6E}"/>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50C6BF-2034-A2AC-F0FA-4EBC49DB021D}"/>
              </a:ext>
            </a:extLst>
          </p:cNvPr>
          <p:cNvSpPr txBox="1"/>
          <p:nvPr/>
        </p:nvSpPr>
        <p:spPr>
          <a:xfrm>
            <a:off x="11372931" y="0"/>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6</a:t>
            </a:fld>
            <a:endParaRPr lang="en-US" sz="1200" dirty="0"/>
          </a:p>
        </p:txBody>
      </p:sp>
    </p:spTree>
    <p:extLst>
      <p:ext uri="{BB962C8B-B14F-4D97-AF65-F5344CB8AC3E}">
        <p14:creationId xmlns:p14="http://schemas.microsoft.com/office/powerpoint/2010/main" val="159979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7B9996-93E7-2410-74F1-85641376AC3D}"/>
              </a:ext>
              <a:ext uri="{C183D7F6-B498-43B3-948B-1728B52AA6E4}">
                <adec:decorative xmlns:adec="http://schemas.microsoft.com/office/drawing/2017/decorative" val="1"/>
              </a:ext>
            </a:extLst>
          </p:cNvPr>
          <p:cNvPicPr>
            <a:picLocks noChangeAspect="1"/>
          </p:cNvPicPr>
          <p:nvPr/>
        </p:nvPicPr>
        <p:blipFill rotWithShape="1">
          <a:blip r:embed="rId3"/>
          <a:srcRect l="5527" r="42998"/>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5429714" y="202843"/>
            <a:ext cx="6781802" cy="928220"/>
          </a:xfrm>
        </p:spPr>
        <p:txBody>
          <a:bodyPr>
            <a:normAutofit/>
          </a:bodyPr>
          <a:lstStyle/>
          <a:p>
            <a:pPr algn="ctr"/>
            <a:r>
              <a:rPr lang="en-US" sz="3200" dirty="0"/>
              <a:t>Article 12 – </a:t>
            </a:r>
            <a:r>
              <a:rPr lang="en-US" sz="3200" dirty="0">
                <a:highlight>
                  <a:srgbClr val="FFFF00"/>
                </a:highlight>
              </a:rPr>
              <a:t>Choice of Law </a:t>
            </a:r>
            <a:r>
              <a:rPr lang="en-US" sz="3200" dirty="0"/>
              <a:t>§7-12-107</a:t>
            </a:r>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5620215" y="1333906"/>
            <a:ext cx="6400800" cy="5524094"/>
          </a:xfrm>
        </p:spPr>
        <p:txBody>
          <a:bodyPr anchor="ctr">
            <a:normAutofit/>
          </a:bodyPr>
          <a:lstStyle/>
          <a:p>
            <a:pPr marL="0" indent="0">
              <a:lnSpc>
                <a:spcPct val="110000"/>
              </a:lnSpc>
              <a:spcBef>
                <a:spcPts val="600"/>
              </a:spcBef>
              <a:buNone/>
            </a:pPr>
            <a:r>
              <a:rPr lang="en-US" sz="1900" dirty="0">
                <a:effectLst/>
                <a:highlight>
                  <a:srgbClr val="FFFF00"/>
                </a:highlight>
              </a:rPr>
              <a:t>Look to the law where the CER is located </a:t>
            </a:r>
          </a:p>
          <a:p>
            <a:pPr>
              <a:lnSpc>
                <a:spcPct val="110000"/>
              </a:lnSpc>
              <a:spcBef>
                <a:spcPts val="600"/>
              </a:spcBef>
              <a:buFont typeface="Wingdings" pitchFamily="2" charset="2"/>
              <a:buChar char="q"/>
            </a:pPr>
            <a:r>
              <a:rPr lang="en-US" sz="1900" dirty="0">
                <a:effectLst/>
              </a:rPr>
              <a:t>The CER is located in </a:t>
            </a:r>
            <a:r>
              <a:rPr lang="en-US" sz="1900" dirty="0">
                <a:effectLst/>
                <a:highlight>
                  <a:srgbClr val="FFFF00"/>
                </a:highlight>
              </a:rPr>
              <a:t>the jurisdiction by which the CER is expressly stated to be governed </a:t>
            </a:r>
          </a:p>
          <a:p>
            <a:pPr>
              <a:lnSpc>
                <a:spcPct val="110000"/>
              </a:lnSpc>
              <a:spcBef>
                <a:spcPts val="600"/>
              </a:spcBef>
              <a:buFont typeface="Wingdings" pitchFamily="2" charset="2"/>
              <a:buChar char="q"/>
            </a:pPr>
            <a:r>
              <a:rPr lang="en-US" sz="1900" dirty="0">
                <a:effectLst/>
              </a:rPr>
              <a:t> If the CER is not expressly stated to be governed by the law of a jurisdiction, the CER is located in the jurisdiction which is stated to govern the system in which the CER is recorded </a:t>
            </a:r>
          </a:p>
          <a:p>
            <a:pPr>
              <a:lnSpc>
                <a:spcPct val="110000"/>
              </a:lnSpc>
              <a:spcBef>
                <a:spcPts val="600"/>
              </a:spcBef>
              <a:buFont typeface="Wingdings" pitchFamily="2" charset="2"/>
              <a:buChar char="q"/>
            </a:pPr>
            <a:r>
              <a:rPr lang="en-US" sz="1900" dirty="0">
                <a:effectLst/>
              </a:rPr>
              <a:t>Otherwise, the CER is located in the District of Columbia or, if DC has not adopted the UCC amendments, the Official Text applies.</a:t>
            </a:r>
          </a:p>
          <a:p>
            <a:pPr>
              <a:lnSpc>
                <a:spcPct val="110000"/>
              </a:lnSpc>
              <a:spcBef>
                <a:spcPts val="600"/>
              </a:spcBef>
            </a:pPr>
            <a:r>
              <a:rPr lang="en-US" sz="1900" dirty="0">
                <a:effectLst/>
              </a:rPr>
              <a:t>But for the </a:t>
            </a:r>
            <a:r>
              <a:rPr lang="en-US" sz="1900" dirty="0">
                <a:effectLst/>
                <a:highlight>
                  <a:srgbClr val="00FF00"/>
                </a:highlight>
              </a:rPr>
              <a:t>account debtor discharge rule</a:t>
            </a:r>
            <a:r>
              <a:rPr lang="en-US" sz="1900" dirty="0">
                <a:effectLst/>
              </a:rPr>
              <a:t>, look to </a:t>
            </a:r>
          </a:p>
          <a:p>
            <a:pPr lvl="1">
              <a:lnSpc>
                <a:spcPct val="110000"/>
              </a:lnSpc>
              <a:spcBef>
                <a:spcPts val="600"/>
              </a:spcBef>
            </a:pPr>
            <a:r>
              <a:rPr lang="en-US" sz="1900" dirty="0">
                <a:effectLst/>
              </a:rPr>
              <a:t>The law governing the agreement under which the controllable account or controllable payment intangible arose if that agreement is effective under applicable law </a:t>
            </a:r>
          </a:p>
          <a:p>
            <a:pPr lvl="1">
              <a:lnSpc>
                <a:spcPct val="110000"/>
              </a:lnSpc>
              <a:spcBef>
                <a:spcPts val="600"/>
              </a:spcBef>
            </a:pPr>
            <a:r>
              <a:rPr lang="en-US" sz="1900" dirty="0">
                <a:effectLst/>
              </a:rPr>
              <a:t>Otherwise, look to the law of the location of the CER </a:t>
            </a:r>
          </a:p>
          <a:p>
            <a:endParaRPr lang="en-US" sz="1100" dirty="0"/>
          </a:p>
        </p:txBody>
      </p:sp>
      <p:sp>
        <p:nvSpPr>
          <p:cNvPr id="4" name="TextBox 3">
            <a:extLst>
              <a:ext uri="{FF2B5EF4-FFF2-40B4-BE49-F238E27FC236}">
                <a16:creationId xmlns:a16="http://schemas.microsoft.com/office/drawing/2014/main" id="{EFAB13D5-4663-EE3B-F329-06E3822D5977}"/>
              </a:ext>
            </a:extLst>
          </p:cNvPr>
          <p:cNvSpPr txBox="1"/>
          <p:nvPr/>
        </p:nvSpPr>
        <p:spPr>
          <a:xfrm>
            <a:off x="11372931" y="0"/>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7</a:t>
            </a:fld>
            <a:endParaRPr lang="en-US" sz="1200" dirty="0"/>
          </a:p>
        </p:txBody>
      </p:sp>
    </p:spTree>
    <p:extLst>
      <p:ext uri="{BB962C8B-B14F-4D97-AF65-F5344CB8AC3E}">
        <p14:creationId xmlns:p14="http://schemas.microsoft.com/office/powerpoint/2010/main" val="111786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377686" y="246665"/>
            <a:ext cx="7103165" cy="1006983"/>
          </a:xfrm>
        </p:spPr>
        <p:txBody>
          <a:bodyPr anchor="b">
            <a:normAutofit/>
          </a:bodyPr>
          <a:lstStyle/>
          <a:p>
            <a:r>
              <a:rPr lang="en-US" sz="5400" dirty="0"/>
              <a:t>Article 12A – </a:t>
            </a:r>
            <a:r>
              <a:rPr lang="en-US" sz="5400" dirty="0">
                <a:highlight>
                  <a:srgbClr val="FFFF00"/>
                </a:highlight>
              </a:rPr>
              <a:t>Transition</a:t>
            </a:r>
          </a:p>
        </p:txBody>
      </p:sp>
      <p:sp>
        <p:nvSpPr>
          <p:cNvPr id="308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447435" y="2008906"/>
            <a:ext cx="6780789" cy="4540019"/>
          </a:xfrm>
        </p:spPr>
        <p:txBody>
          <a:bodyPr anchor="t">
            <a:normAutofit fontScale="85000" lnSpcReduction="20000"/>
          </a:bodyPr>
          <a:lstStyle/>
          <a:p>
            <a:pPr>
              <a:lnSpc>
                <a:spcPct val="120000"/>
              </a:lnSpc>
              <a:spcBef>
                <a:spcPts val="600"/>
              </a:spcBef>
              <a:buFont typeface="Wingdings" pitchFamily="2" charset="2"/>
              <a:buChar char="Ø"/>
            </a:pPr>
            <a:r>
              <a:rPr lang="en-US" sz="2600" dirty="0">
                <a:effectLst/>
                <a:highlight>
                  <a:srgbClr val="FFFF00"/>
                </a:highlight>
              </a:rPr>
              <a:t>Revisions effective in Alabama July 1, 2024</a:t>
            </a:r>
          </a:p>
          <a:p>
            <a:pPr>
              <a:lnSpc>
                <a:spcPct val="120000"/>
              </a:lnSpc>
              <a:spcBef>
                <a:spcPts val="600"/>
              </a:spcBef>
              <a:buFont typeface="Wingdings" pitchFamily="2" charset="2"/>
              <a:buChar char="Ø"/>
            </a:pPr>
            <a:r>
              <a:rPr lang="en-US" sz="2600" dirty="0">
                <a:highlight>
                  <a:srgbClr val="00FF00"/>
                </a:highlight>
              </a:rPr>
              <a:t>Prior to July 1, 2025 (the Adjustment Date) the parties’ perfection priorities established on Effective Date control</a:t>
            </a:r>
          </a:p>
          <a:p>
            <a:pPr>
              <a:lnSpc>
                <a:spcPct val="120000"/>
              </a:lnSpc>
              <a:spcBef>
                <a:spcPts val="600"/>
              </a:spcBef>
              <a:buFont typeface="Wingdings" pitchFamily="2" charset="2"/>
              <a:buChar char="Ø"/>
            </a:pPr>
            <a:r>
              <a:rPr lang="en-US" sz="2600" dirty="0">
                <a:effectLst/>
                <a:highlight>
                  <a:srgbClr val="00FFFF"/>
                </a:highlight>
              </a:rPr>
              <a:t>Following July 1, 2025 (the Adjustment Date) the parties’ perfection priority are governed by the Ala Code §7-9A-326A.</a:t>
            </a:r>
          </a:p>
          <a:p>
            <a:pPr>
              <a:lnSpc>
                <a:spcPct val="120000"/>
              </a:lnSpc>
              <a:spcBef>
                <a:spcPts val="600"/>
              </a:spcBef>
              <a:buFont typeface="Arial" panose="020B0604020202020204" pitchFamily="34" charset="0"/>
              <a:buChar char="•"/>
            </a:pPr>
            <a:r>
              <a:rPr lang="en-US" sz="2000" dirty="0">
                <a:effectLst/>
              </a:rPr>
              <a:t>Designed to protect the expectations to parties to pre-amendments effective date transactions and to provide for sufficient time for parties to plan transactions post-amendments effective date </a:t>
            </a:r>
          </a:p>
          <a:p>
            <a:pPr>
              <a:lnSpc>
                <a:spcPct val="120000"/>
              </a:lnSpc>
              <a:spcBef>
                <a:spcPts val="600"/>
              </a:spcBef>
              <a:buFont typeface="Arial" panose="020B0604020202020204" pitchFamily="34" charset="0"/>
              <a:buChar char="•"/>
            </a:pPr>
            <a:r>
              <a:rPr lang="en-US" sz="2000" dirty="0">
                <a:effectLst/>
              </a:rPr>
              <a:t>The adjustment date gives transacting parties a grace period to preserve priorities already established on the effective date if the amendments would otherwise affect those priorities. </a:t>
            </a:r>
          </a:p>
          <a:p>
            <a:endParaRPr lang="en-US" sz="1200" dirty="0"/>
          </a:p>
        </p:txBody>
      </p:sp>
      <p:pic>
        <p:nvPicPr>
          <p:cNvPr id="3076" name="Picture 4">
            <a:extLst>
              <a:ext uri="{FF2B5EF4-FFF2-40B4-BE49-F238E27FC236}">
                <a16:creationId xmlns:a16="http://schemas.microsoft.com/office/drawing/2014/main" id="{64E88E74-C55D-1171-72B8-30EF85287E4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18" r="690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531C9D-F862-25A5-80A5-748BE8506452}"/>
              </a:ext>
            </a:extLst>
          </p:cNvPr>
          <p:cNvSpPr txBox="1"/>
          <p:nvPr/>
        </p:nvSpPr>
        <p:spPr>
          <a:xfrm>
            <a:off x="7353282" y="84571"/>
            <a:ext cx="4585815" cy="1512402"/>
          </a:xfrm>
          <a:prstGeom prst="rect">
            <a:avLst/>
          </a:prstGeom>
          <a:gradFill flip="none" rotWithShape="1">
            <a:gsLst>
              <a:gs pos="0">
                <a:schemeClr val="accent2">
                  <a:lumMod val="5000"/>
                  <a:lumOff val="95000"/>
                </a:schemeClr>
              </a:gs>
              <a:gs pos="50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25400">
            <a:gradFill flip="none" rotWithShape="1">
              <a:gsLst>
                <a:gs pos="0">
                  <a:schemeClr val="accent6">
                    <a:lumMod val="89000"/>
                    <a:alpha val="64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p:spPr>
        <p:txBody>
          <a:bodyPr wrap="square" rtlCol="0">
            <a:spAutoFit/>
          </a:bodyPr>
          <a:lstStyle/>
          <a:p>
            <a:pPr algn="ctr">
              <a:lnSpc>
                <a:spcPct val="150000"/>
              </a:lnSpc>
            </a:pPr>
            <a:r>
              <a:rPr lang="en-US" sz="2400" b="1" dirty="0"/>
              <a:t>ALABAMA</a:t>
            </a:r>
          </a:p>
          <a:p>
            <a:pPr algn="ctr"/>
            <a:r>
              <a:rPr lang="en-US" sz="2400" b="1" dirty="0"/>
              <a:t>EFFECTIVE DATE: July 1, 2024</a:t>
            </a:r>
          </a:p>
          <a:p>
            <a:pPr algn="ctr">
              <a:lnSpc>
                <a:spcPct val="150000"/>
              </a:lnSpc>
            </a:pPr>
            <a:r>
              <a:rPr lang="en-US" sz="2400" b="1" dirty="0"/>
              <a:t>ADJUSTMENT DATE: July 1, 2025</a:t>
            </a:r>
          </a:p>
        </p:txBody>
      </p:sp>
      <p:sp>
        <p:nvSpPr>
          <p:cNvPr id="5" name="TextBox 4">
            <a:extLst>
              <a:ext uri="{FF2B5EF4-FFF2-40B4-BE49-F238E27FC236}">
                <a16:creationId xmlns:a16="http://schemas.microsoft.com/office/drawing/2014/main" id="{CD1F82E7-630B-069E-5F3B-C69833E1E994}"/>
              </a:ext>
            </a:extLst>
          </p:cNvPr>
          <p:cNvSpPr txBox="1"/>
          <p:nvPr/>
        </p:nvSpPr>
        <p:spPr>
          <a:xfrm>
            <a:off x="-4449" y="64037"/>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8</a:t>
            </a:fld>
            <a:endParaRPr lang="en-US" sz="1200" dirty="0"/>
          </a:p>
        </p:txBody>
      </p:sp>
    </p:spTree>
    <p:extLst>
      <p:ext uri="{BB962C8B-B14F-4D97-AF65-F5344CB8AC3E}">
        <p14:creationId xmlns:p14="http://schemas.microsoft.com/office/powerpoint/2010/main" val="83876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6DFF3-5E6E-ED16-5CC3-5EB56096AC0D}"/>
              </a:ext>
            </a:extLst>
          </p:cNvPr>
          <p:cNvSpPr>
            <a:spLocks noGrp="1"/>
          </p:cNvSpPr>
          <p:nvPr>
            <p:ph type="title"/>
          </p:nvPr>
        </p:nvSpPr>
        <p:spPr>
          <a:xfrm>
            <a:off x="5715000" y="344031"/>
            <a:ext cx="7196138" cy="1325563"/>
          </a:xfrm>
        </p:spPr>
        <p:txBody>
          <a:bodyPr>
            <a:normAutofit/>
          </a:bodyPr>
          <a:lstStyle/>
          <a:p>
            <a:r>
              <a:rPr lang="en-US" dirty="0"/>
              <a:t>Article 9A – </a:t>
            </a:r>
            <a:r>
              <a:rPr lang="en-US" dirty="0">
                <a:highlight>
                  <a:srgbClr val="FFFF00"/>
                </a:highlight>
              </a:rPr>
              <a:t>Defined Terms</a:t>
            </a:r>
          </a:p>
        </p:txBody>
      </p:sp>
      <p:sp>
        <p:nvSpPr>
          <p:cNvPr id="3" name="Content Placeholder 2">
            <a:extLst>
              <a:ext uri="{FF2B5EF4-FFF2-40B4-BE49-F238E27FC236}">
                <a16:creationId xmlns:a16="http://schemas.microsoft.com/office/drawing/2014/main" id="{9029A0E1-B770-9A0D-30CC-EBFAE31AB110}"/>
              </a:ext>
            </a:extLst>
          </p:cNvPr>
          <p:cNvSpPr>
            <a:spLocks noGrp="1"/>
          </p:cNvSpPr>
          <p:nvPr>
            <p:ph idx="1"/>
          </p:nvPr>
        </p:nvSpPr>
        <p:spPr>
          <a:xfrm>
            <a:off x="838201" y="914401"/>
            <a:ext cx="4491037" cy="5262562"/>
          </a:xfrm>
        </p:spPr>
        <p:txBody>
          <a:bodyPr>
            <a:normAutofit fontScale="77500" lnSpcReduction="20000"/>
          </a:bodyPr>
          <a:lstStyle/>
          <a:p>
            <a:pPr>
              <a:lnSpc>
                <a:spcPct val="120000"/>
              </a:lnSpc>
              <a:spcBef>
                <a:spcPts val="400"/>
              </a:spcBef>
              <a:spcAft>
                <a:spcPts val="600"/>
              </a:spcAft>
              <a:buFont typeface="Wingdings" pitchFamily="2" charset="2"/>
              <a:buChar char="Ø"/>
            </a:pPr>
            <a:r>
              <a:rPr lang="en-US" sz="2400" dirty="0">
                <a:effectLst/>
                <a:highlight>
                  <a:srgbClr val="FFFF00"/>
                </a:highlight>
              </a:rPr>
              <a:t>Collateral categorization</a:t>
            </a:r>
            <a:r>
              <a:rPr lang="en-US" sz="2400" dirty="0">
                <a:effectLst/>
              </a:rPr>
              <a:t>: no need to change collateral descriptions in security agreements or collateral indications on financing statements </a:t>
            </a:r>
          </a:p>
          <a:p>
            <a:pPr marL="407988" lvl="1" indent="-254000">
              <a:lnSpc>
                <a:spcPct val="120000"/>
              </a:lnSpc>
              <a:spcBef>
                <a:spcPts val="400"/>
              </a:spcBef>
              <a:spcAft>
                <a:spcPts val="600"/>
              </a:spcAft>
            </a:pPr>
            <a:r>
              <a:rPr lang="en-US" dirty="0">
                <a:effectLst/>
                <a:highlight>
                  <a:srgbClr val="FFFF00"/>
                </a:highlight>
              </a:rPr>
              <a:t>A CER is a “general intangible</a:t>
            </a:r>
            <a:r>
              <a:rPr lang="en-US" dirty="0">
                <a:effectLst/>
              </a:rPr>
              <a:t>” Ala Code §7-9A-102(a)(42)</a:t>
            </a:r>
            <a:endParaRPr lang="en-US" dirty="0"/>
          </a:p>
          <a:p>
            <a:pPr marL="407988" lvl="1" indent="-254000">
              <a:lnSpc>
                <a:spcPct val="120000"/>
              </a:lnSpc>
              <a:spcBef>
                <a:spcPts val="400"/>
              </a:spcBef>
              <a:spcAft>
                <a:spcPts val="600"/>
              </a:spcAft>
            </a:pPr>
            <a:r>
              <a:rPr lang="en-US" dirty="0">
                <a:effectLst/>
              </a:rPr>
              <a:t>A </a:t>
            </a:r>
            <a:r>
              <a:rPr lang="en-US" dirty="0">
                <a:effectLst/>
                <a:highlight>
                  <a:srgbClr val="FFFF00"/>
                </a:highlight>
              </a:rPr>
              <a:t>controllable account is an “account</a:t>
            </a:r>
            <a:r>
              <a:rPr lang="en-US" dirty="0">
                <a:effectLst/>
              </a:rPr>
              <a:t>” Ala Code §7-9A-102(a)(2) and (27A)</a:t>
            </a:r>
            <a:endParaRPr lang="en-US" dirty="0"/>
          </a:p>
          <a:p>
            <a:pPr marL="407988" lvl="1" indent="-254000">
              <a:lnSpc>
                <a:spcPct val="120000"/>
              </a:lnSpc>
              <a:spcBef>
                <a:spcPts val="400"/>
              </a:spcBef>
              <a:spcAft>
                <a:spcPts val="600"/>
              </a:spcAft>
            </a:pPr>
            <a:r>
              <a:rPr lang="en-US" dirty="0">
                <a:effectLst/>
              </a:rPr>
              <a:t>A </a:t>
            </a:r>
            <a:r>
              <a:rPr lang="en-US" dirty="0">
                <a:effectLst/>
                <a:highlight>
                  <a:srgbClr val="FFFF00"/>
                </a:highlight>
              </a:rPr>
              <a:t>controllable payment intangible is a “payment intangible</a:t>
            </a:r>
            <a:r>
              <a:rPr lang="en-US" dirty="0">
                <a:effectLst/>
              </a:rPr>
              <a:t>” Ala Code §7-9A-102(a)(61) and (27B)</a:t>
            </a:r>
          </a:p>
          <a:p>
            <a:pPr>
              <a:lnSpc>
                <a:spcPct val="120000"/>
              </a:lnSpc>
              <a:spcBef>
                <a:spcPts val="400"/>
              </a:spcBef>
              <a:spcAft>
                <a:spcPts val="600"/>
              </a:spcAft>
              <a:buFont typeface="Wingdings" pitchFamily="2" charset="2"/>
              <a:buChar char="Ø"/>
            </a:pPr>
            <a:r>
              <a:rPr lang="en-US" sz="2400" dirty="0">
                <a:highlight>
                  <a:srgbClr val="00FF00"/>
                </a:highlight>
              </a:rPr>
              <a:t>Assignee/Assignor definitions added </a:t>
            </a:r>
            <a:r>
              <a:rPr lang="en-US" sz="2400" dirty="0"/>
              <a:t>- Ala Code §7-9A-102(a)(7A) and (7B)</a:t>
            </a:r>
            <a:endParaRPr lang="en-US" sz="2400" b="1" dirty="0">
              <a:effectLst/>
            </a:endParaRPr>
          </a:p>
          <a:p>
            <a:pPr>
              <a:lnSpc>
                <a:spcPct val="120000"/>
              </a:lnSpc>
              <a:spcBef>
                <a:spcPts val="400"/>
              </a:spcBef>
              <a:spcAft>
                <a:spcPts val="600"/>
              </a:spcAft>
              <a:buFont typeface="Wingdings" pitchFamily="2" charset="2"/>
              <a:buChar char="Ø"/>
            </a:pPr>
            <a:r>
              <a:rPr lang="en-US" sz="2400" dirty="0">
                <a:effectLst/>
                <a:highlight>
                  <a:srgbClr val="00FFFF"/>
                </a:highlight>
              </a:rPr>
              <a:t>Deletion of term “Authenticate” </a:t>
            </a:r>
            <a:r>
              <a:rPr lang="en-US" sz="2400" strike="sngStrike" dirty="0">
                <a:effectLst/>
                <a:highlight>
                  <a:srgbClr val="00FFFF"/>
                </a:highlight>
              </a:rPr>
              <a:t>Ala Code §7-9-102(a)(7)</a:t>
            </a:r>
          </a:p>
          <a:p>
            <a:endParaRPr lang="en-US" sz="1700" dirty="0"/>
          </a:p>
        </p:txBody>
      </p:sp>
      <p:pic>
        <p:nvPicPr>
          <p:cNvPr id="1026" name="Picture 2">
            <a:extLst>
              <a:ext uri="{FF2B5EF4-FFF2-40B4-BE49-F238E27FC236}">
                <a16:creationId xmlns:a16="http://schemas.microsoft.com/office/drawing/2014/main" id="{71FD22C2-6742-4A77-1FEB-20BF9C8C8455}"/>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5" r="1847" b="1"/>
          <a:stretch/>
        </p:blipFill>
        <p:spPr bwMode="auto">
          <a:xfrm>
            <a:off x="6069933" y="1669594"/>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B53FA4-C7CF-4152-2185-DD212951FC55}"/>
              </a:ext>
            </a:extLst>
          </p:cNvPr>
          <p:cNvSpPr txBox="1"/>
          <p:nvPr/>
        </p:nvSpPr>
        <p:spPr>
          <a:xfrm>
            <a:off x="11372931" y="0"/>
            <a:ext cx="903768" cy="276999"/>
          </a:xfrm>
          <a:prstGeom prst="rect">
            <a:avLst/>
          </a:prstGeom>
          <a:noFill/>
        </p:spPr>
        <p:txBody>
          <a:bodyPr wrap="square" rtlCol="0">
            <a:spAutoFit/>
          </a:bodyPr>
          <a:lstStyle/>
          <a:p>
            <a:r>
              <a:rPr lang="en-US" sz="1200" dirty="0"/>
              <a:t>Hairston-</a:t>
            </a:r>
            <a:fld id="{173B793E-5BFB-194A-A861-5135AFA395FB}" type="slidenum">
              <a:rPr lang="en-US" sz="1200" smtClean="0"/>
              <a:t>9</a:t>
            </a:fld>
            <a:endParaRPr lang="en-US" sz="1200" dirty="0"/>
          </a:p>
        </p:txBody>
      </p:sp>
    </p:spTree>
    <p:extLst>
      <p:ext uri="{BB962C8B-B14F-4D97-AF65-F5344CB8AC3E}">
        <p14:creationId xmlns:p14="http://schemas.microsoft.com/office/powerpoint/2010/main" val="1724950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5076</TotalTime>
  <Words>2728</Words>
  <Application>Microsoft Macintosh PowerPoint</Application>
  <PresentationFormat>Widescreen</PresentationFormat>
  <Paragraphs>211</Paragraphs>
  <Slides>22</Slides>
  <Notes>19</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Arial</vt:lpstr>
      <vt:lpstr>Calibri</vt:lpstr>
      <vt:lpstr>Calibri Light</vt:lpstr>
      <vt:lpstr>Tahoma</vt:lpstr>
      <vt:lpstr>Times New Roman</vt:lpstr>
      <vt:lpstr>Wingdings</vt:lpstr>
      <vt:lpstr>Office Theme</vt:lpstr>
      <vt:lpstr>ALABAMA’S UNIFORM COMMERCIAL CODE AMENDMENTS 2022</vt:lpstr>
      <vt:lpstr>The need for the Amendments</vt:lpstr>
      <vt:lpstr>Article 12 – Controllable Electronic Records (CER)</vt:lpstr>
      <vt:lpstr>Article 12 – Control §7-12-105</vt:lpstr>
      <vt:lpstr>Article 12 – Transfer §7-12-104 (Qualifying Purchaser)</vt:lpstr>
      <vt:lpstr>Article 12 – Controllable Account; Controllable Payment Intangible; Account Debtors §7-12-106</vt:lpstr>
      <vt:lpstr>Article 12 – Choice of Law §7-12-107</vt:lpstr>
      <vt:lpstr>Article 12A – Transition</vt:lpstr>
      <vt:lpstr>Article 9A – Defined Terms</vt:lpstr>
      <vt:lpstr>Article 9A – Chattel Paper</vt:lpstr>
      <vt:lpstr>Article 9A – Notifications and Miscellaneous </vt:lpstr>
      <vt:lpstr>Article 1 - Definitions </vt:lpstr>
      <vt:lpstr>Article 2 &amp; 2A – Hybrid Transactions</vt:lpstr>
      <vt:lpstr>Article 3 &amp; 4 - Instruments</vt:lpstr>
      <vt:lpstr>Article 4A – Security Procedures</vt:lpstr>
      <vt:lpstr>Article 5 – Letters of Credit</vt:lpstr>
      <vt:lpstr>Article 7 – Control of Documents of Title</vt:lpstr>
      <vt:lpstr>Article 8 – Control  of Security Entitlements</vt:lpstr>
      <vt:lpstr>Structuring deals starting now </vt:lpstr>
      <vt:lpstr>Updating Current Forms</vt:lpstr>
      <vt:lpstr>Conducting Due Diligence</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ALABAMA’S UNIFORM COMMERCIAL CODE AMENDMENTS 2022</dc:title>
  <dc:creator>Bill Hairston</dc:creator>
  <cp:lastModifiedBy>Bill Hairston</cp:lastModifiedBy>
  <cp:revision>2</cp:revision>
  <cp:lastPrinted>2023-12-21T21:02:01Z</cp:lastPrinted>
  <dcterms:created xsi:type="dcterms:W3CDTF">2023-12-18T20:52:21Z</dcterms:created>
  <dcterms:modified xsi:type="dcterms:W3CDTF">2024-02-02T23:30:53Z</dcterms:modified>
</cp:coreProperties>
</file>